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13716000" cx="24384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Source Code Pro"/>
      <p:regular r:id="rId58"/>
      <p:bold r:id="rId59"/>
      <p:italic r:id="rId60"/>
      <p:boldItalic r:id="rId61"/>
    </p:embeddedFont>
    <p:embeddedFont>
      <p:font typeface="Roboto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  <p:ext uri="GoogleSlidesCustomDataVersion2">
      <go:slidesCustomData xmlns:go="http://customooxmlschemas.google.com/" r:id="rId66" roundtripDataSignature="AMtx7mihVbJXavf+9/f5enavMcXfClvj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74"/>
        <p:guide pos="5760"/>
        <p:guide pos="3817" orient="horz"/>
        <p:guide pos="576" orient="horz"/>
        <p:guide pos="3358" orient="horz"/>
        <p:guide pos="2446"/>
        <p:guide pos="52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Mono-regular.fntdata"/><Relationship Id="rId61" Type="http://schemas.openxmlformats.org/officeDocument/2006/relationships/font" Target="fonts/SourceCodePro-boldItalic.fntdata"/><Relationship Id="rId20" Type="http://schemas.openxmlformats.org/officeDocument/2006/relationships/slide" Target="slides/slide13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5.xml"/><Relationship Id="rId66" Type="http://customschemas.google.com/relationships/presentationmetadata" Target="metadata"/><Relationship Id="rId21" Type="http://schemas.openxmlformats.org/officeDocument/2006/relationships/slide" Target="slides/slide14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SourceCodePro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oboto-bold.fntdata"/><Relationship Id="rId10" Type="http://schemas.openxmlformats.org/officeDocument/2006/relationships/slide" Target="slides/slide3.xml"/><Relationship Id="rId54" Type="http://schemas.openxmlformats.org/officeDocument/2006/relationships/font" Target="fonts/Roboto-regular.fntdata"/><Relationship Id="rId13" Type="http://schemas.openxmlformats.org/officeDocument/2006/relationships/slide" Target="slides/slide6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5.xml"/><Relationship Id="rId56" Type="http://schemas.openxmlformats.org/officeDocument/2006/relationships/font" Target="fonts/Roboto-italic.fntdata"/><Relationship Id="rId15" Type="http://schemas.openxmlformats.org/officeDocument/2006/relationships/slide" Target="slides/slide8.xml"/><Relationship Id="rId59" Type="http://schemas.openxmlformats.org/officeDocument/2006/relationships/font" Target="fonts/SourceCodePro-bold.fntdata"/><Relationship Id="rId14" Type="http://schemas.openxmlformats.org/officeDocument/2006/relationships/slide" Target="slides/slide7.xml"/><Relationship Id="rId58" Type="http://schemas.openxmlformats.org/officeDocument/2006/relationships/font" Target="fonts/SourceCodePr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2bd1542a2_0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2bd1542a2_0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2bd1542a2_0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g342bd1542a2_0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2bd1542a2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g342bd1542a2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2bd1542a2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g342bd1542a2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2bd1542a2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g342bd1542a2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2bd1542a2_0_6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342bd1542a2_0_6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2bd1542a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g342bd1542a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2bd1542a2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g342bd1542a2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2bd1542a2_0_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342bd1542a2_0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bb82017d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g33bb82017d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bb82017d0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33bb82017d0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bb82017d0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g33bb82017d0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379c6d826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34379c6d826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379c6d826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g34379c6d826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2bd1542a2_0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g342bd1542a2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bb82017d0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g33bb82017d0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2bd1542a2_0_4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g342bd1542a2_0_4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379c6d82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g34379c6d82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379c6d826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g34379c6d826_0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bb82017d0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g33bb82017d0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aaad79c4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g33aaad79c4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42bd1542a2_0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g342bd1542a2_0_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42bd1542a2_0_5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8" name="Google Shape;468;g342bd1542a2_0_5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2bd1542a2_0_5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g342bd1542a2_0_5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42bd1542a2_0_5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1" name="Google Shape;501;g342bd1542a2_0_5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42bd1542a2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9" name="Google Shape;519;g342bd1542a2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42bd1542a2_0_6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g342bd1542a2_0_6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4379c6d826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3" name="Google Shape;553;g34379c6d826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42bd1542a2_0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g342bd1542a2_0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4379c6d826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8" name="Google Shape;588;g34379c6d826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bb82017d0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3" name="Google Shape;593;g33bb82017d0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2bd1542a2_0_4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342bd1542a2_0_4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2bd1542a2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Google Shape;598;g342bd1542a2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42bd1542a2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3" name="Google Shape;603;g342bd1542a2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4379c6d826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2" name="Google Shape;612;g34379c6d826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42bd1542a2_0_5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Google Shape;635;g342bd1542a2_0_5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3bb82017d0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g33bb82017d0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bb82017d0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g33bb82017d0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4" name="Google Shape;67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2bd1542a2_0_4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g342bd1542a2_0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2bd1542a2_0_4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g342bd1542a2_0_4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2bd1542a2_0_4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g342bd1542a2_0_4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2bd1542a2_0_4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g342bd1542a2_0_4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2bd1542a2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g342bd1542a2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Presentation Titl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ple Light Slide" showMasterSp="0">
  <p:cSld name="Sample Light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ple Dark Slide" showMasterSp="0">
  <p:cSld name="Sample Dark Slide">
    <p:bg>
      <p:bgPr>
        <a:solidFill>
          <a:srgbClr val="445863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7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130259" y="11709785"/>
            <a:ext cx="1723200" cy="1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lank" showMasterSp="0">
  <p:cSld name="Photo blank">
    <p:bg>
      <p:bgPr>
        <a:solidFill>
          <a:srgbClr val="22222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text" showMasterSp="0">
  <p:cSld name="Photo with text">
    <p:bg>
      <p:bgPr>
        <a:solidFill>
          <a:srgbClr val="22222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9"/>
          <p:cNvSpPr/>
          <p:nvPr/>
        </p:nvSpPr>
        <p:spPr>
          <a:xfrm>
            <a:off x="0" y="9227675"/>
            <a:ext cx="24384000" cy="448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59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21474927" y="11468313"/>
            <a:ext cx="1962600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text 1" showMasterSp="0">
  <p:cSld name="Photo with text_1">
    <p:bg>
      <p:bgPr>
        <a:solidFill>
          <a:srgbClr val="22222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0"/>
          <p:cNvSpPr/>
          <p:nvPr/>
        </p:nvSpPr>
        <p:spPr>
          <a:xfrm>
            <a:off x="0" y="0"/>
            <a:ext cx="121272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6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042400" y="12058300"/>
            <a:ext cx="1243500" cy="9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ank" showMasterSp="0">
  <p:cSld name="Full 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Slide" showMasterSp="0">
  <p:cSld name="Chart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2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1995816" y="12138357"/>
            <a:ext cx="996000" cy="7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lide" showMasterSp="0">
  <p:cSld name="Code Slide">
    <p:bg>
      <p:bgPr>
        <a:solidFill>
          <a:srgbClr val="445863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21465700" y="11477055"/>
            <a:ext cx="1962600" cy="14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3"/>
          <p:cNvSpPr/>
          <p:nvPr/>
        </p:nvSpPr>
        <p:spPr>
          <a:xfrm>
            <a:off x="0" y="0"/>
            <a:ext cx="1193700" cy="13716000"/>
          </a:xfrm>
          <a:prstGeom prst="rect">
            <a:avLst/>
          </a:prstGeom>
          <a:solidFill>
            <a:srgbClr val="FFFFFF">
              <a:alpha val="29411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3"/>
          <p:cNvSpPr/>
          <p:nvPr/>
        </p:nvSpPr>
        <p:spPr>
          <a:xfrm flipH="1">
            <a:off x="1355501" y="0"/>
            <a:ext cx="139800" cy="13716000"/>
          </a:xfrm>
          <a:prstGeom prst="rect">
            <a:avLst/>
          </a:prstGeom>
          <a:solidFill>
            <a:srgbClr val="FFFFFF">
              <a:alpha val="29411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Avoid) Title, Subtitle, Bullets">
  <p:cSld name="(Avoid) Title, Subtitle, Bulle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4"/>
          <p:cNvSpPr txBox="1"/>
          <p:nvPr>
            <p:ph idx="1" type="body"/>
          </p:nvPr>
        </p:nvSpPr>
        <p:spPr>
          <a:xfrm>
            <a:off x="1989225" y="3342199"/>
            <a:ext cx="20372400" cy="10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Roboto"/>
              <a:buChar char="­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64"/>
          <p:cNvSpPr txBox="1"/>
          <p:nvPr>
            <p:ph type="title"/>
          </p:nvPr>
        </p:nvSpPr>
        <p:spPr>
          <a:xfrm>
            <a:off x="1989175" y="0"/>
            <a:ext cx="14239500" cy="21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bg>
      <p:bgPr>
        <a:solidFill>
          <a:srgbClr val="0E9AAD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5"/>
          <p:cNvSpPr txBox="1"/>
          <p:nvPr>
            <p:ph type="title"/>
          </p:nvPr>
        </p:nvSpPr>
        <p:spPr>
          <a:xfrm>
            <a:off x="1999406" y="3473124"/>
            <a:ext cx="16042200" cy="4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1" name="Google Shape;61;p65"/>
          <p:cNvGrpSpPr/>
          <p:nvPr/>
        </p:nvGrpSpPr>
        <p:grpSpPr>
          <a:xfrm>
            <a:off x="2069397" y="10127563"/>
            <a:ext cx="1524000" cy="1524133"/>
            <a:chOff x="0" y="0"/>
            <a:chExt cx="1524000" cy="1524133"/>
          </a:xfrm>
        </p:grpSpPr>
        <p:pic>
          <p:nvPicPr>
            <p:cNvPr id="62" name="Google Shape;62;p6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524000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65"/>
            <p:cNvSpPr/>
            <p:nvPr/>
          </p:nvSpPr>
          <p:spPr>
            <a:xfrm>
              <a:off x="0" y="0"/>
              <a:ext cx="1523988" cy="1524133"/>
            </a:xfrm>
            <a:custGeom>
              <a:rect b="b" l="l" r="r" t="t"/>
              <a:pathLst>
                <a:path extrusionOk="0" h="20595" w="21600">
                  <a:moveTo>
                    <a:pt x="10800" y="0"/>
                  </a:moveTo>
                  <a:cubicBezTo>
                    <a:pt x="8036" y="0"/>
                    <a:pt x="5270" y="1003"/>
                    <a:pt x="3161" y="3014"/>
                  </a:cubicBezTo>
                  <a:cubicBezTo>
                    <a:pt x="1052" y="5024"/>
                    <a:pt x="0" y="7661"/>
                    <a:pt x="0" y="10296"/>
                  </a:cubicBezTo>
                  <a:cubicBezTo>
                    <a:pt x="0" y="12932"/>
                    <a:pt x="1052" y="15568"/>
                    <a:pt x="3161" y="17579"/>
                  </a:cubicBezTo>
                  <a:cubicBezTo>
                    <a:pt x="7379" y="21600"/>
                    <a:pt x="14221" y="21600"/>
                    <a:pt x="18439" y="17579"/>
                  </a:cubicBezTo>
                  <a:cubicBezTo>
                    <a:pt x="20548" y="15568"/>
                    <a:pt x="21600" y="12932"/>
                    <a:pt x="21600" y="10296"/>
                  </a:cubicBezTo>
                  <a:cubicBezTo>
                    <a:pt x="21600" y="7661"/>
                    <a:pt x="20548" y="5024"/>
                    <a:pt x="18439" y="3014"/>
                  </a:cubicBezTo>
                  <a:cubicBezTo>
                    <a:pt x="16330" y="1003"/>
                    <a:pt x="13564" y="0"/>
                    <a:pt x="10800" y="0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65"/>
          <p:cNvSpPr/>
          <p:nvPr/>
        </p:nvSpPr>
        <p:spPr>
          <a:xfrm>
            <a:off x="3812865" y="10438783"/>
            <a:ext cx="53385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+Rich Hyndman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1314" y="1807685"/>
            <a:ext cx="21516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Slide" showMasterSp="0">
  <p:cSld name="Chart Slide">
    <p:bg>
      <p:bgPr>
        <a:solidFill>
          <a:srgbClr val="FFF7E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 showMasterSp="0">
  <p:cSld name="Presentation Title">
    <p:bg>
      <p:bgPr>
        <a:solidFill>
          <a:srgbClr val="B0BEC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6"/>
          <p:cNvSpPr txBox="1"/>
          <p:nvPr>
            <p:ph type="title"/>
          </p:nvPr>
        </p:nvSpPr>
        <p:spPr>
          <a:xfrm>
            <a:off x="411766" y="10534616"/>
            <a:ext cx="12619500" cy="51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1"/>
          <p:cNvSpPr/>
          <p:nvPr/>
        </p:nvSpPr>
        <p:spPr>
          <a:xfrm>
            <a:off x="1238700" y="1449500"/>
            <a:ext cx="21907500" cy="10877700"/>
          </a:xfrm>
          <a:prstGeom prst="rect">
            <a:avLst/>
          </a:prstGeom>
          <a:noFill/>
          <a:ln cap="flat" cmpd="sng" w="28575">
            <a:solidFill>
              <a:srgbClr val="296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1"/>
          <p:cNvSpPr txBox="1"/>
          <p:nvPr>
            <p:ph type="ctrTitle"/>
          </p:nvPr>
        </p:nvSpPr>
        <p:spPr>
          <a:xfrm>
            <a:off x="2786400" y="1617400"/>
            <a:ext cx="18811200" cy="48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41"/>
          <p:cNvSpPr txBox="1"/>
          <p:nvPr>
            <p:ph idx="1" type="subTitle"/>
          </p:nvPr>
        </p:nvSpPr>
        <p:spPr>
          <a:xfrm>
            <a:off x="2786400" y="7045200"/>
            <a:ext cx="188112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360">
          <p15:clr>
            <a:srgbClr val="FA7B17"/>
          </p15:clr>
        </p15:guide>
        <p15:guide id="2" orient="horz" pos="864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03.jpg" id="76" name="Google Shape;76;p42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4934" y="0"/>
            <a:ext cx="2437413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2"/>
          <p:cNvSpPr txBox="1"/>
          <p:nvPr>
            <p:ph type="title"/>
          </p:nvPr>
        </p:nvSpPr>
        <p:spPr>
          <a:xfrm>
            <a:off x="708000" y="1831867"/>
            <a:ext cx="106680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78" name="Google Shape;78;p42"/>
          <p:cNvSpPr txBox="1"/>
          <p:nvPr>
            <p:ph idx="1" type="body"/>
          </p:nvPr>
        </p:nvSpPr>
        <p:spPr>
          <a:xfrm>
            <a:off x="708000" y="3740733"/>
            <a:ext cx="10668000" cy="9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79" name="Google Shape;79;p42"/>
          <p:cNvSpPr/>
          <p:nvPr/>
        </p:nvSpPr>
        <p:spPr>
          <a:xfrm>
            <a:off x="12192275" y="125"/>
            <a:ext cx="12191700" cy="1371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/>
          <p:nvPr/>
        </p:nvSpPr>
        <p:spPr>
          <a:xfrm>
            <a:off x="12207400" y="9867"/>
            <a:ext cx="12176700" cy="1372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4"/>
          <p:cNvSpPr txBox="1"/>
          <p:nvPr>
            <p:ph type="title"/>
          </p:nvPr>
        </p:nvSpPr>
        <p:spPr>
          <a:xfrm>
            <a:off x="708000" y="1831867"/>
            <a:ext cx="106680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84" name="Google Shape;84;p44"/>
          <p:cNvSpPr txBox="1"/>
          <p:nvPr>
            <p:ph idx="1" type="body"/>
          </p:nvPr>
        </p:nvSpPr>
        <p:spPr>
          <a:xfrm>
            <a:off x="708000" y="3740733"/>
            <a:ext cx="10668000" cy="9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2.jpg" id="86" name="Google Shape;8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" y="0"/>
            <a:ext cx="2438397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5"/>
          <p:cNvSpPr txBox="1"/>
          <p:nvPr>
            <p:ph idx="1" type="body"/>
          </p:nvPr>
        </p:nvSpPr>
        <p:spPr>
          <a:xfrm>
            <a:off x="687800" y="1262333"/>
            <a:ext cx="23019300" cy="11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508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4508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4508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4508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4508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45085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45085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45085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45085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-100.jpg" id="89" name="Google Shape;8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67"/>
          <p:cNvSpPr txBox="1"/>
          <p:nvPr>
            <p:ph type="ctrTitle"/>
          </p:nvPr>
        </p:nvSpPr>
        <p:spPr>
          <a:xfrm>
            <a:off x="831200" y="2355600"/>
            <a:ext cx="22721700" cy="48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900"/>
              <a:buNone/>
              <a:defRPr sz="13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91" name="Google Shape;91;p67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">
  <p:cSld name="TITLE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>
            <a:alpha val="29411"/>
          </a:srgbClr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9"/>
          <p:cNvSpPr txBox="1"/>
          <p:nvPr>
            <p:ph type="title"/>
          </p:nvPr>
        </p:nvSpPr>
        <p:spPr>
          <a:xfrm>
            <a:off x="831200" y="7101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600"/>
              <a:buFont typeface="Arial"/>
              <a:buNone/>
              <a:defRPr sz="9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Arial"/>
              <a:buNone/>
              <a:defRPr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Arial"/>
              <a:buNone/>
              <a:defRPr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Arial"/>
              <a:buNone/>
              <a:defRPr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Arial"/>
              <a:buNone/>
              <a:defRPr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Arial"/>
              <a:buNone/>
              <a:defRPr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Arial"/>
              <a:buNone/>
              <a:defRPr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Arial"/>
              <a:buNone/>
              <a:defRPr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Arial"/>
              <a:buNone/>
              <a:defRPr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69"/>
          <p:cNvSpPr txBox="1"/>
          <p:nvPr>
            <p:ph idx="1" type="body"/>
          </p:nvPr>
        </p:nvSpPr>
        <p:spPr>
          <a:xfrm>
            <a:off x="831200" y="4014467"/>
            <a:ext cx="22721700" cy="86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Font typeface="Arial"/>
              <a:buChar char="●"/>
              <a:defRPr sz="5300"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5.jpg" id="97" name="Google Shape;9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0"/>
          <p:cNvSpPr txBox="1"/>
          <p:nvPr>
            <p:ph type="title"/>
          </p:nvPr>
        </p:nvSpPr>
        <p:spPr>
          <a:xfrm>
            <a:off x="831200" y="7101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99" name="Google Shape;99;p70"/>
          <p:cNvSpPr txBox="1"/>
          <p:nvPr>
            <p:ph idx="1" type="body"/>
          </p:nvPr>
        </p:nvSpPr>
        <p:spPr>
          <a:xfrm>
            <a:off x="831200" y="3642133"/>
            <a:ext cx="110712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￮"/>
              <a:defRPr sz="6400"/>
            </a:lvl1pPr>
            <a:lvl2pPr indent="-431800" lvl="1" marL="9144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8000"/>
              </a:spcBef>
              <a:spcAft>
                <a:spcPts val="8000"/>
              </a:spcAft>
              <a:buSzPts val="3200"/>
              <a:buChar char="○"/>
              <a:defRPr sz="3200"/>
            </a:lvl9pPr>
          </a:lstStyle>
          <a:p/>
        </p:txBody>
      </p:sp>
      <p:sp>
        <p:nvSpPr>
          <p:cNvPr id="100" name="Google Shape;100;p70"/>
          <p:cNvSpPr txBox="1"/>
          <p:nvPr>
            <p:ph idx="2" type="body"/>
          </p:nvPr>
        </p:nvSpPr>
        <p:spPr>
          <a:xfrm>
            <a:off x="12481600" y="3642133"/>
            <a:ext cx="110712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￮"/>
              <a:defRPr sz="6400"/>
            </a:lvl1pPr>
            <a:lvl2pPr indent="-431800" lvl="1" marL="9144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8000"/>
              </a:spcBef>
              <a:spcAft>
                <a:spcPts val="8000"/>
              </a:spcAft>
              <a:buSzPts val="3200"/>
              <a:buChar char="○"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lide" showMasterSp="0">
  <p:cSld name="Code Slide">
    <p:bg>
      <p:bgPr>
        <a:solidFill>
          <a:srgbClr val="41414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1"/>
          <p:cNvSpPr txBox="1"/>
          <p:nvPr>
            <p:ph type="title"/>
          </p:nvPr>
        </p:nvSpPr>
        <p:spPr>
          <a:xfrm>
            <a:off x="831200" y="1186733"/>
            <a:ext cx="20708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03" name="Google Shape;103;p71"/>
          <p:cNvSpPr txBox="1"/>
          <p:nvPr>
            <p:ph idx="1" type="body"/>
          </p:nvPr>
        </p:nvSpPr>
        <p:spPr>
          <a:xfrm>
            <a:off x="831200" y="3879267"/>
            <a:ext cx="14192100" cy="9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1pPr>
            <a:lvl2pPr indent="-5651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2pPr>
            <a:lvl3pPr indent="-5651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3pPr>
            <a:lvl4pPr indent="-5651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4pPr>
            <a:lvl5pPr indent="-5651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5pPr>
            <a:lvl6pPr indent="-5651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6pPr>
            <a:lvl7pPr indent="-5651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7pPr>
            <a:lvl8pPr indent="-5651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8pPr>
            <a:lvl9pPr indent="-5651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rgbClr val="039BE5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2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06" name="Google Shape;106;p72"/>
          <p:cNvSpPr txBox="1"/>
          <p:nvPr>
            <p:ph idx="1" type="body"/>
          </p:nvPr>
        </p:nvSpPr>
        <p:spPr>
          <a:xfrm>
            <a:off x="831200" y="3879267"/>
            <a:ext cx="22721700" cy="9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1pPr>
            <a:lvl2pPr indent="-5651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2pPr>
            <a:lvl3pPr indent="-5651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3pPr>
            <a:lvl4pPr indent="-5651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4pPr>
            <a:lvl5pPr indent="-5651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5pPr>
            <a:lvl6pPr indent="-5651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6pPr>
            <a:lvl7pPr indent="-5651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7pPr>
            <a:lvl8pPr indent="-5651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8pPr>
            <a:lvl9pPr indent="-5651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3"/>
          <p:cNvSpPr/>
          <p:nvPr/>
        </p:nvSpPr>
        <p:spPr>
          <a:xfrm>
            <a:off x="275" y="-47425"/>
            <a:ext cx="12192000" cy="138684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3"/>
          <p:cNvSpPr txBox="1"/>
          <p:nvPr>
            <p:ph type="title"/>
          </p:nvPr>
        </p:nvSpPr>
        <p:spPr>
          <a:xfrm>
            <a:off x="831200" y="1083312"/>
            <a:ext cx="104943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0" name="Google Shape;110;p73"/>
          <p:cNvSpPr txBox="1"/>
          <p:nvPr>
            <p:ph idx="1" type="body"/>
          </p:nvPr>
        </p:nvSpPr>
        <p:spPr>
          <a:xfrm>
            <a:off x="831200" y="4551000"/>
            <a:ext cx="10623900" cy="85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1pPr>
            <a:lvl2pPr indent="-5651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2pPr>
            <a:lvl3pPr indent="-5651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3pPr>
            <a:lvl4pPr indent="-5651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4pPr>
            <a:lvl5pPr indent="-5651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5pPr>
            <a:lvl6pPr indent="-5651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6pPr>
            <a:lvl7pPr indent="-5651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7pPr>
            <a:lvl8pPr indent="-5651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8pPr>
            <a:lvl9pPr indent="-5651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4"/>
          <p:cNvSpPr txBox="1"/>
          <p:nvPr>
            <p:ph type="title"/>
          </p:nvPr>
        </p:nvSpPr>
        <p:spPr>
          <a:xfrm>
            <a:off x="911200" y="4389912"/>
            <a:ext cx="131145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13" name="Google Shape;113;p74"/>
          <p:cNvSpPr txBox="1"/>
          <p:nvPr>
            <p:ph idx="1" type="subTitle"/>
          </p:nvPr>
        </p:nvSpPr>
        <p:spPr>
          <a:xfrm>
            <a:off x="911200" y="8548712"/>
            <a:ext cx="131145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4" name="Google Shape;114;p74"/>
          <p:cNvSpPr txBox="1"/>
          <p:nvPr>
            <p:ph idx="2" type="subTitle"/>
          </p:nvPr>
        </p:nvSpPr>
        <p:spPr>
          <a:xfrm>
            <a:off x="911200" y="9627912"/>
            <a:ext cx="131145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>
            <p:ph type="title"/>
          </p:nvPr>
        </p:nvSpPr>
        <p:spPr>
          <a:xfrm>
            <a:off x="911200" y="4389912"/>
            <a:ext cx="131145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17" name="Google Shape;117;p75"/>
          <p:cNvSpPr txBox="1"/>
          <p:nvPr>
            <p:ph idx="1" type="subTitle"/>
          </p:nvPr>
        </p:nvSpPr>
        <p:spPr>
          <a:xfrm>
            <a:off x="911200" y="8548712"/>
            <a:ext cx="131145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8" name="Google Shape;118;p75"/>
          <p:cNvSpPr txBox="1"/>
          <p:nvPr>
            <p:ph idx="2" type="subTitle"/>
          </p:nvPr>
        </p:nvSpPr>
        <p:spPr>
          <a:xfrm>
            <a:off x="911200" y="9627912"/>
            <a:ext cx="131145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6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21" name="Google Shape;121;p76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7"/>
          <p:cNvSpPr txBox="1"/>
          <p:nvPr>
            <p:ph type="title"/>
          </p:nvPr>
        </p:nvSpPr>
        <p:spPr>
          <a:xfrm>
            <a:off x="12930933" y="3294618"/>
            <a:ext cx="107775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24" name="Google Shape;124;p77"/>
          <p:cNvSpPr txBox="1"/>
          <p:nvPr>
            <p:ph idx="1" type="subTitle"/>
          </p:nvPr>
        </p:nvSpPr>
        <p:spPr>
          <a:xfrm>
            <a:off x="12930933" y="7789538"/>
            <a:ext cx="107775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5" name="Google Shape;125;p77"/>
          <p:cNvSpPr txBox="1"/>
          <p:nvPr>
            <p:ph idx="2" type="subTitle"/>
          </p:nvPr>
        </p:nvSpPr>
        <p:spPr>
          <a:xfrm>
            <a:off x="12930933" y="8868738"/>
            <a:ext cx="107775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 1">
  <p:cSld name="SECTION_TITLE_AND_DESCRIPTION_1_2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8"/>
          <p:cNvSpPr txBox="1"/>
          <p:nvPr>
            <p:ph type="title"/>
          </p:nvPr>
        </p:nvSpPr>
        <p:spPr>
          <a:xfrm>
            <a:off x="8706122" y="1626650"/>
            <a:ext cx="150024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28" name="Google Shape;128;p78"/>
          <p:cNvSpPr txBox="1"/>
          <p:nvPr>
            <p:ph idx="1" type="subTitle"/>
          </p:nvPr>
        </p:nvSpPr>
        <p:spPr>
          <a:xfrm>
            <a:off x="9010922" y="6121575"/>
            <a:ext cx="146976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9"/>
          <p:cNvSpPr txBox="1"/>
          <p:nvPr>
            <p:ph type="title"/>
          </p:nvPr>
        </p:nvSpPr>
        <p:spPr>
          <a:xfrm>
            <a:off x="708000" y="1831867"/>
            <a:ext cx="106680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31" name="Google Shape;131;p79"/>
          <p:cNvSpPr txBox="1"/>
          <p:nvPr>
            <p:ph idx="1" type="body"/>
          </p:nvPr>
        </p:nvSpPr>
        <p:spPr>
          <a:xfrm>
            <a:off x="708000" y="3740733"/>
            <a:ext cx="10668000" cy="9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 1">
  <p:cSld name="BLANK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09.jpg" id="133" name="Google Shape;133;p80"/>
          <p:cNvPicPr preferRelativeResize="0"/>
          <p:nvPr/>
        </p:nvPicPr>
        <p:blipFill rotWithShape="1">
          <a:blip r:embed="rId2">
            <a:alphaModFix/>
          </a:blip>
          <a:srcRect b="0" l="24367" r="0" t="0"/>
          <a:stretch/>
        </p:blipFill>
        <p:spPr>
          <a:xfrm>
            <a:off x="-25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0"/>
          <p:cNvSpPr txBox="1"/>
          <p:nvPr>
            <p:ph idx="1" type="body"/>
          </p:nvPr>
        </p:nvSpPr>
        <p:spPr>
          <a:xfrm>
            <a:off x="6465467" y="1262333"/>
            <a:ext cx="17241600" cy="11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508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4508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4508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4508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4508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45085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45085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45085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45085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pic>
        <p:nvPicPr>
          <p:cNvPr id="135" name="Google Shape;135;p80"/>
          <p:cNvPicPr preferRelativeResize="0"/>
          <p:nvPr/>
        </p:nvPicPr>
        <p:blipFill rotWithShape="1">
          <a:blip r:embed="rId3">
            <a:alphaModFix/>
          </a:blip>
          <a:srcRect b="0" l="74055" r="2163" t="0"/>
          <a:stretch/>
        </p:blipFill>
        <p:spPr>
          <a:xfrm flipH="1">
            <a:off x="-44951" y="0"/>
            <a:ext cx="5855476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ng Quote">
  <p:cSld name="(Avoid) Title, Subtitle, Bullets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1"/>
          <p:cNvSpPr/>
          <p:nvPr/>
        </p:nvSpPr>
        <p:spPr>
          <a:xfrm>
            <a:off x="4810206" y="8818700"/>
            <a:ext cx="4474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51"/>
          <p:cNvSpPr txBox="1"/>
          <p:nvPr>
            <p:ph idx="1" type="body"/>
          </p:nvPr>
        </p:nvSpPr>
        <p:spPr>
          <a:xfrm>
            <a:off x="4430538" y="9499099"/>
            <a:ext cx="6768900" cy="1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191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191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191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191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191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191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51"/>
          <p:cNvSpPr txBox="1"/>
          <p:nvPr>
            <p:ph type="title"/>
          </p:nvPr>
        </p:nvSpPr>
        <p:spPr>
          <a:xfrm>
            <a:off x="2986075" y="4158675"/>
            <a:ext cx="16433700" cy="3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9pPr>
          </a:lstStyle>
          <a:p/>
        </p:txBody>
      </p:sp>
      <p:pic>
        <p:nvPicPr>
          <p:cNvPr id="15" name="Google Shape;15;p51"/>
          <p:cNvPicPr preferRelativeResize="0"/>
          <p:nvPr/>
        </p:nvPicPr>
        <p:blipFill rotWithShape="1">
          <a:blip r:embed="rId2">
            <a:alphaModFix/>
          </a:blip>
          <a:srcRect b="0" l="0" r="51390" t="0"/>
          <a:stretch/>
        </p:blipFill>
        <p:spPr>
          <a:xfrm rot="5400000">
            <a:off x="2918373" y="9358979"/>
            <a:ext cx="1262928" cy="146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51"/>
          <p:cNvPicPr preferRelativeResize="0"/>
          <p:nvPr/>
        </p:nvPicPr>
        <p:blipFill rotWithShape="1">
          <a:blip r:embed="rId3">
            <a:alphaModFix/>
          </a:blip>
          <a:srcRect b="17676" l="0" r="0" t="17669"/>
          <a:stretch/>
        </p:blipFill>
        <p:spPr>
          <a:xfrm>
            <a:off x="19900495" y="11902513"/>
            <a:ext cx="2745098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solidFill>
          <a:srgbClr val="2E3A4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with long title and links" showMasterSp="0">
  <p:cSld name="thank you_2_1">
    <p:bg>
      <p:bgPr>
        <a:solidFill>
          <a:srgbClr val="FFFFFF">
            <a:alpha val="16470"/>
          </a:srgbClr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2"/>
          <p:cNvSpPr txBox="1"/>
          <p:nvPr>
            <p:ph idx="1" type="body"/>
          </p:nvPr>
        </p:nvSpPr>
        <p:spPr>
          <a:xfrm>
            <a:off x="4349884" y="9052667"/>
            <a:ext cx="41550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1pPr>
            <a:lvl2pPr indent="-482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2pPr>
            <a:lvl3pPr indent="-482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3pPr>
            <a:lvl4pPr indent="-4826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4pPr>
            <a:lvl5pPr indent="-4826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5pPr>
            <a:lvl6pPr indent="-4826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6pPr>
            <a:lvl7pPr indent="-4826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7pPr>
            <a:lvl8pPr indent="-4826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8pPr>
            <a:lvl9pPr indent="-4826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9pPr>
          </a:lstStyle>
          <a:p/>
        </p:txBody>
      </p:sp>
      <p:pic>
        <p:nvPicPr>
          <p:cNvPr id="19" name="Google Shape;1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444" y="8803674"/>
            <a:ext cx="1346356" cy="134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2"/>
          <p:cNvPicPr preferRelativeResize="0"/>
          <p:nvPr/>
        </p:nvPicPr>
        <p:blipFill rotWithShape="1">
          <a:blip r:embed="rId3">
            <a:alphaModFix/>
          </a:blip>
          <a:srcRect b="0" l="14809" r="20323" t="0"/>
          <a:stretch/>
        </p:blipFill>
        <p:spPr>
          <a:xfrm>
            <a:off x="2142000" y="9328739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" name="Google Shape;21;p52"/>
          <p:cNvSpPr txBox="1"/>
          <p:nvPr>
            <p:ph idx="2" type="body"/>
          </p:nvPr>
        </p:nvSpPr>
        <p:spPr>
          <a:xfrm>
            <a:off x="14884550" y="7311575"/>
            <a:ext cx="8995200" cy="3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1pPr>
            <a:lvl2pPr indent="-419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2pPr>
            <a:lvl3pPr indent="-419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3pPr>
            <a:lvl4pPr indent="-419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4pPr>
            <a:lvl5pPr indent="-419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5pPr>
            <a:lvl6pPr indent="-419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6pPr>
            <a:lvl7pPr indent="-419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7pPr>
            <a:lvl8pPr indent="-419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8pPr>
            <a:lvl9pPr indent="-419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22" name="Google Shape;22;p52"/>
          <p:cNvSpPr txBox="1"/>
          <p:nvPr>
            <p:ph idx="3" type="subTitle"/>
          </p:nvPr>
        </p:nvSpPr>
        <p:spPr>
          <a:xfrm>
            <a:off x="14884550" y="6390125"/>
            <a:ext cx="76179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2"/>
          <p:cNvSpPr txBox="1"/>
          <p:nvPr>
            <p:ph type="title"/>
          </p:nvPr>
        </p:nvSpPr>
        <p:spPr>
          <a:xfrm>
            <a:off x="2142000" y="4941175"/>
            <a:ext cx="102771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9pPr>
          </a:lstStyle>
          <a:p/>
        </p:txBody>
      </p:sp>
      <p:pic>
        <p:nvPicPr>
          <p:cNvPr id="24" name="Google Shape;24;p52"/>
          <p:cNvPicPr preferRelativeResize="0"/>
          <p:nvPr/>
        </p:nvPicPr>
        <p:blipFill rotWithShape="1">
          <a:blip r:embed="rId4">
            <a:alphaModFix/>
          </a:blip>
          <a:srcRect b="503" l="0" r="0" t="504"/>
          <a:stretch/>
        </p:blipFill>
        <p:spPr>
          <a:xfrm>
            <a:off x="2142000" y="820194"/>
            <a:ext cx="16002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2"/>
          <p:cNvSpPr txBox="1"/>
          <p:nvPr>
            <p:ph idx="4" type="body"/>
          </p:nvPr>
        </p:nvSpPr>
        <p:spPr>
          <a:xfrm>
            <a:off x="4349875" y="9855175"/>
            <a:ext cx="83700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1pPr>
            <a:lvl2pPr indent="-419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2pPr>
            <a:lvl3pPr indent="-419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3pPr>
            <a:lvl4pPr indent="-419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4pPr>
            <a:lvl5pPr indent="-419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5pPr>
            <a:lvl6pPr indent="-419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6pPr>
            <a:lvl7pPr indent="-419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7pPr>
            <a:lvl8pPr indent="-419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8pPr>
            <a:lvl9pPr indent="-419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's Next?">
  <p:cSld name="CUSTOM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3"/>
          <p:cNvSpPr txBox="1"/>
          <p:nvPr>
            <p:ph type="title"/>
          </p:nvPr>
        </p:nvSpPr>
        <p:spPr>
          <a:xfrm>
            <a:off x="2131550" y="3207950"/>
            <a:ext cx="167418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536DF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536DF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536DF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536DF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536DF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536DF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536DF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536DF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" type="body"/>
          </p:nvPr>
        </p:nvSpPr>
        <p:spPr>
          <a:xfrm>
            <a:off x="2131550" y="5645300"/>
            <a:ext cx="16537200" cy="5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indent="-482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indent="-482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indent="-4826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indent="-4826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indent="-4826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indent="-4826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indent="-4826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indent="-4826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/>
        </p:txBody>
      </p:sp>
      <p:pic>
        <p:nvPicPr>
          <p:cNvPr id="29" name="Google Shape;29;p53"/>
          <p:cNvPicPr preferRelativeResize="0"/>
          <p:nvPr/>
        </p:nvPicPr>
        <p:blipFill rotWithShape="1">
          <a:blip r:embed="rId2">
            <a:alphaModFix/>
          </a:blip>
          <a:srcRect b="17676" l="0" r="0" t="17669"/>
          <a:stretch/>
        </p:blipFill>
        <p:spPr>
          <a:xfrm>
            <a:off x="19900495" y="11902513"/>
            <a:ext cx="2745098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STRUCTIONS" showMasterSp="0" type="tx">
  <p:cSld name="TITLE_AND_BODY">
    <p:bg>
      <p:bgPr>
        <a:solidFill>
          <a:srgbClr val="B71C1C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 showMasterSp="0">
  <p:cSld name="intro">
    <p:bg>
      <p:bgPr>
        <a:solidFill>
          <a:srgbClr val="F6F9F8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way Side" showMasterSp="0">
  <p:cSld name="Segway Side">
    <p:bg>
      <p:bgPr>
        <a:solidFill>
          <a:srgbClr val="0E9AA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5"/>
          <p:cNvSpPr txBox="1"/>
          <p:nvPr>
            <p:ph type="title"/>
          </p:nvPr>
        </p:nvSpPr>
        <p:spPr>
          <a:xfrm>
            <a:off x="1997741" y="-76020"/>
            <a:ext cx="20388600" cy="138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82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82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82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82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82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82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/>
          <p:nvPr>
            <p:ph idx="1" type="body"/>
          </p:nvPr>
        </p:nvSpPr>
        <p:spPr>
          <a:xfrm>
            <a:off x="1989225" y="3342199"/>
            <a:ext cx="20372400" cy="10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Roboto"/>
              <a:buChar char="­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8"/>
          <p:cNvSpPr txBox="1"/>
          <p:nvPr>
            <p:ph type="title"/>
          </p:nvPr>
        </p:nvSpPr>
        <p:spPr>
          <a:xfrm>
            <a:off x="1989175" y="0"/>
            <a:ext cx="20372400" cy="21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" name="Google Shape;33;p38"/>
          <p:cNvPicPr preferRelativeResize="0"/>
          <p:nvPr/>
        </p:nvPicPr>
        <p:blipFill rotWithShape="1">
          <a:blip r:embed="rId1">
            <a:alphaModFix amt="15000"/>
          </a:blip>
          <a:srcRect b="0" l="0" r="0" t="0"/>
          <a:stretch/>
        </p:blipFill>
        <p:spPr>
          <a:xfrm>
            <a:off x="20864513" y="11764960"/>
            <a:ext cx="1497000" cy="10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8"/>
          <p:cNvSpPr/>
          <p:nvPr/>
        </p:nvSpPr>
        <p:spPr>
          <a:xfrm>
            <a:off x="17298623" y="423674"/>
            <a:ext cx="6569400" cy="3695100"/>
          </a:xfrm>
          <a:prstGeom prst="rect">
            <a:avLst/>
          </a:prstGeom>
          <a:solidFill>
            <a:srgbClr val="CCCCCC">
              <a:alpha val="25098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40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rgbClr val="757575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40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5" Type="http://schemas.openxmlformats.org/officeDocument/2006/relationships/hyperlink" Target="https://support.google.com/googleplay/android-developer/answer/9842756?hl=en" TargetMode="External"/><Relationship Id="rId6" Type="http://schemas.openxmlformats.org/officeDocument/2006/relationships/hyperlink" Target="https://developer.android.com/guide/app-bundle/" TargetMode="External"/><Relationship Id="rId7" Type="http://schemas.openxmlformats.org/officeDocument/2006/relationships/hyperlink" Target="https://firebase.google.com/docs/app-distribution" TargetMode="External"/><Relationship Id="rId8" Type="http://schemas.openxmlformats.org/officeDocument/2006/relationships/hyperlink" Target="https://play.google.com/consol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342bd1542a2_0_462" title="qr-cod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00" y="152400"/>
            <a:ext cx="13563600" cy="135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>
                <a:solidFill>
                  <a:srgbClr val="FFFFFF"/>
                </a:solidFill>
              </a:rPr>
              <a:t>Step by step 🪜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342bd1542a2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42bd1542a2_0_232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42bd1542a2_0_232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342bd1542a2_0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42bd1542a2_0_2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g342bd1542a2_0_232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29" name="Google Shape;229;g342bd1542a2_0_232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342bd1542a2_0_232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342bd1542a2_0_232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342bd1542a2_0_232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342bd1542a2_0_232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g342bd1542a2_0_232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Prepare for the release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35" name="Google Shape;235;g342bd1542a2_0_232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4285F4"/>
                </a:solidFill>
              </a:rPr>
              <a:t>Checklist</a:t>
            </a:r>
            <a:endParaRPr b="0" i="0" sz="40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42bd1542a2_0_232"/>
          <p:cNvSpPr txBox="1"/>
          <p:nvPr>
            <p:ph idx="4294967295" type="body"/>
          </p:nvPr>
        </p:nvSpPr>
        <p:spPr>
          <a:xfrm>
            <a:off x="1675000" y="4375625"/>
            <a:ext cx="19825800" cy="7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AutoNum type="arabicPeriod"/>
            </a:pPr>
            <a:r>
              <a:rPr lang="en-US">
                <a:solidFill>
                  <a:schemeClr val="accent3"/>
                </a:solidFill>
              </a:rPr>
              <a:t>Choose an </a:t>
            </a:r>
            <a:r>
              <a:rPr b="1" lang="en-US">
                <a:solidFill>
                  <a:schemeClr val="accent3"/>
                </a:solidFill>
              </a:rPr>
              <a:t>application ID</a:t>
            </a:r>
            <a:r>
              <a:rPr lang="en-US">
                <a:solidFill>
                  <a:schemeClr val="accent3"/>
                </a:solidFill>
              </a:rPr>
              <a:t> that is suitable over the life of your app - You can't change the application ID after you distribute your app to users. </a:t>
            </a:r>
            <a:endParaRPr>
              <a:solidFill>
                <a:schemeClr val="accent3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AutoNum type="arabicPeriod"/>
            </a:pPr>
            <a:r>
              <a:rPr b="1" lang="en-US">
                <a:solidFill>
                  <a:schemeClr val="accent3"/>
                </a:solidFill>
              </a:rPr>
              <a:t>Turn off debugging</a:t>
            </a:r>
            <a:r>
              <a:rPr lang="en-US">
                <a:solidFill>
                  <a:schemeClr val="accent3"/>
                </a:solidFill>
              </a:rPr>
              <a:t>, </a:t>
            </a:r>
            <a:r>
              <a:rPr b="1" lang="en-US">
                <a:solidFill>
                  <a:schemeClr val="accent3"/>
                </a:solidFill>
              </a:rPr>
              <a:t>logging</a:t>
            </a:r>
            <a:r>
              <a:rPr lang="en-US">
                <a:solidFill>
                  <a:schemeClr val="accent3"/>
                </a:solidFill>
              </a:rPr>
              <a:t> and </a:t>
            </a:r>
            <a:r>
              <a:rPr b="1" lang="en-US">
                <a:solidFill>
                  <a:schemeClr val="accent3"/>
                </a:solidFill>
              </a:rPr>
              <a:t>clean up</a:t>
            </a:r>
            <a:r>
              <a:rPr lang="en-US">
                <a:solidFill>
                  <a:schemeClr val="accent3"/>
                </a:solidFill>
              </a:rPr>
              <a:t> project directories for the files that are not being used.</a:t>
            </a:r>
            <a:endParaRPr>
              <a:solidFill>
                <a:schemeClr val="accent3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AutoNum type="arabicPeriod"/>
            </a:pPr>
            <a:r>
              <a:rPr lang="en-US">
                <a:solidFill>
                  <a:schemeClr val="accent3"/>
                </a:solidFill>
              </a:rPr>
              <a:t>Review </a:t>
            </a:r>
            <a:r>
              <a:rPr b="1" lang="en-US">
                <a:solidFill>
                  <a:schemeClr val="accent3"/>
                </a:solidFill>
              </a:rPr>
              <a:t>AndroidManifest.xml.</a:t>
            </a:r>
            <a:r>
              <a:rPr lang="en-US">
                <a:solidFill>
                  <a:schemeClr val="accent3"/>
                </a:solidFill>
              </a:rPr>
              <a:t> Only add required permissions for your app.</a:t>
            </a:r>
            <a:endParaRPr>
              <a:solidFill>
                <a:schemeClr val="accent3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AutoNum type="arabicPeriod"/>
            </a:pPr>
            <a:r>
              <a:rPr lang="en-US">
                <a:solidFill>
                  <a:schemeClr val="accent3"/>
                </a:solidFill>
              </a:rPr>
              <a:t>Set up </a:t>
            </a:r>
            <a:r>
              <a:rPr lang="en-US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android:icon</a:t>
            </a:r>
            <a:r>
              <a:rPr lang="en-US">
                <a:solidFill>
                  <a:schemeClr val="accent3"/>
                </a:solidFill>
              </a:rPr>
              <a:t> and </a:t>
            </a:r>
            <a:r>
              <a:rPr lang="en-US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android:label</a:t>
            </a:r>
            <a:endParaRPr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AutoNum type="arabicPeriod"/>
            </a:pPr>
            <a:r>
              <a:rPr lang="en-US">
                <a:solidFill>
                  <a:schemeClr val="accent3"/>
                </a:solidFill>
              </a:rPr>
              <a:t>Prepare </a:t>
            </a:r>
            <a:r>
              <a:rPr b="1" lang="en-US">
                <a:solidFill>
                  <a:schemeClr val="accent3"/>
                </a:solidFill>
              </a:rPr>
              <a:t>production server</a:t>
            </a:r>
            <a:r>
              <a:rPr lang="en-US">
                <a:solidFill>
                  <a:schemeClr val="accent3"/>
                </a:solidFill>
              </a:rPr>
              <a:t> and resources</a:t>
            </a:r>
            <a:endParaRPr>
              <a:solidFill>
                <a:schemeClr val="accent3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AutoNum type="arabicPeriod"/>
            </a:pPr>
            <a:r>
              <a:rPr b="1" lang="en-US">
                <a:solidFill>
                  <a:schemeClr val="accent3"/>
                </a:solidFill>
              </a:rPr>
              <a:t>Version</a:t>
            </a:r>
            <a:r>
              <a:rPr lang="en-US">
                <a:solidFill>
                  <a:schemeClr val="accent3"/>
                </a:solidFill>
              </a:rPr>
              <a:t> the application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342bd1542a2_0_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42bd1542a2_0_335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342bd1542a2_0_335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342bd1542a2_0_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42bd1542a2_0_3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g342bd1542a2_0_335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47" name="Google Shape;247;g342bd1542a2_0_335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342bd1542a2_0_335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342bd1542a2_0_335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342bd1542a2_0_335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342bd1542a2_0_335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g342bd1542a2_0_335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Prepare for the release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53" name="Google Shape;253;g342bd1542a2_0_335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4285F4"/>
                </a:solidFill>
              </a:rPr>
              <a:t>Versions</a:t>
            </a:r>
            <a:endParaRPr b="0" i="0" sz="40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42bd1542a2_0_335"/>
          <p:cNvSpPr txBox="1"/>
          <p:nvPr>
            <p:ph idx="4294967295" type="body"/>
          </p:nvPr>
        </p:nvSpPr>
        <p:spPr>
          <a:xfrm>
            <a:off x="1560925" y="4532725"/>
            <a:ext cx="17002800" cy="8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b="1" lang="en-US">
                <a:solidFill>
                  <a:srgbClr val="3F3F3F"/>
                </a:solidFill>
              </a:rPr>
              <a:t>versionCode</a:t>
            </a:r>
            <a:r>
              <a:rPr lang="en-US">
                <a:solidFill>
                  <a:srgbClr val="3F3F3F"/>
                </a:solidFill>
              </a:rPr>
              <a:t> - like name suggests, version code, must be </a:t>
            </a:r>
            <a:r>
              <a:rPr lang="en-US">
                <a:solidFill>
                  <a:srgbClr val="3F3F3F"/>
                </a:solidFill>
              </a:rPr>
              <a:t>greater</a:t>
            </a:r>
            <a:r>
              <a:rPr lang="en-US">
                <a:solidFill>
                  <a:srgbClr val="3F3F3F"/>
                </a:solidFill>
              </a:rPr>
              <a:t> than last one for the updates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b="1" lang="en-US">
                <a:solidFill>
                  <a:srgbClr val="3F3F3F"/>
                </a:solidFill>
              </a:rPr>
              <a:t>versionName</a:t>
            </a:r>
            <a:r>
              <a:rPr lang="en-US">
                <a:solidFill>
                  <a:srgbClr val="3F3F3F"/>
                </a:solidFill>
              </a:rPr>
              <a:t> - version name - </a:t>
            </a:r>
            <a:r>
              <a:rPr lang="en-US">
                <a:solidFill>
                  <a:srgbClr val="3F3F3F"/>
                </a:solidFill>
              </a:rPr>
              <a:t>Semantic versioning (</a:t>
            </a:r>
            <a:r>
              <a:rPr lang="en-US">
                <a:solidFill>
                  <a:srgbClr val="3F3F3F"/>
                </a:solidFill>
              </a:rPr>
              <a:t>SEMVER) major.minor.patch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b="1" lang="en-US">
                <a:solidFill>
                  <a:srgbClr val="3F3F3F"/>
                </a:solidFill>
              </a:rPr>
              <a:t>compileSdk</a:t>
            </a:r>
            <a:r>
              <a:rPr lang="en-US">
                <a:solidFill>
                  <a:srgbClr val="3F3F3F"/>
                </a:solidFill>
              </a:rPr>
              <a:t> - the version of the API the app is compiled against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b="1" lang="en-US">
                <a:solidFill>
                  <a:srgbClr val="3F3F3F"/>
                </a:solidFill>
              </a:rPr>
              <a:t>targetSdk</a:t>
            </a:r>
            <a:r>
              <a:rPr lang="en-US">
                <a:solidFill>
                  <a:srgbClr val="3F3F3F"/>
                </a:solidFill>
              </a:rPr>
              <a:t> - a certification or sign off you are giving the Android OS as a hint to how it should handle your app in terms of OS features.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b="1" lang="en-US">
                <a:solidFill>
                  <a:srgbClr val="3F3F3F"/>
                </a:solidFill>
              </a:rPr>
              <a:t>minSdk</a:t>
            </a:r>
            <a:r>
              <a:rPr lang="en-US">
                <a:solidFill>
                  <a:srgbClr val="3F3F3F"/>
                </a:solidFill>
              </a:rPr>
              <a:t> - minimum OS version to run the app</a:t>
            </a:r>
            <a:endParaRPr>
              <a:solidFill>
                <a:srgbClr val="3F3F3F"/>
              </a:solidFill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minSdkVersion &lt;= targetSdkVersion &lt;= compileSdkVersion</a:t>
            </a:r>
            <a:endParaRPr sz="60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2bd1542a2_0_303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342bd1542a2_0_303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android {</a:t>
            </a:r>
            <a:endParaRPr sz="3000">
              <a:solidFill>
                <a:schemeClr val="lt1"/>
              </a:solidFill>
            </a:endParaRPr>
          </a:p>
          <a:p>
            <a:pPr indent="457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namespace </a:t>
            </a:r>
            <a:r>
              <a:rPr lang="en-US" sz="3000">
                <a:solidFill>
                  <a:srgbClr val="349351"/>
                </a:solidFill>
              </a:rPr>
              <a:t>'com.demo.ada.deployment'</a:t>
            </a:r>
            <a:endParaRPr sz="3000">
              <a:solidFill>
                <a:srgbClr val="3493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  compileSdk </a:t>
            </a:r>
            <a:r>
              <a:rPr lang="en-US" sz="3000">
                <a:solidFill>
                  <a:srgbClr val="039BE5"/>
                </a:solidFill>
              </a:rPr>
              <a:t>35</a:t>
            </a:r>
            <a:endParaRPr sz="3000">
              <a:solidFill>
                <a:srgbClr val="039BE5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...</a:t>
            </a:r>
            <a:endParaRPr sz="3000">
              <a:solidFill>
                <a:schemeClr val="lt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defaultConfig {</a:t>
            </a:r>
            <a:endParaRPr sz="3000">
              <a:solidFill>
                <a:schemeClr val="lt1"/>
              </a:solidFill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minSdk </a:t>
            </a:r>
            <a:r>
              <a:rPr lang="en-US" sz="3000">
                <a:solidFill>
                  <a:srgbClr val="039BE5"/>
                </a:solidFill>
              </a:rPr>
              <a:t>30</a:t>
            </a:r>
            <a:endParaRPr sz="3000">
              <a:solidFill>
                <a:srgbClr val="039BE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					targetSdk </a:t>
            </a:r>
            <a:r>
              <a:rPr lang="en-US" sz="3000">
                <a:solidFill>
                  <a:srgbClr val="039BE5"/>
                </a:solidFill>
              </a:rPr>
              <a:t>35</a:t>
            </a:r>
            <a:endParaRPr sz="3000">
              <a:solidFill>
                <a:srgbClr val="039BE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      versionCode </a:t>
            </a:r>
            <a:r>
              <a:rPr lang="en-US" sz="3000">
                <a:solidFill>
                  <a:srgbClr val="039BE5"/>
                </a:solidFill>
              </a:rPr>
              <a:t>1</a:t>
            </a:r>
            <a:endParaRPr sz="3000">
              <a:solidFill>
                <a:srgbClr val="039BE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      versionName </a:t>
            </a:r>
            <a:r>
              <a:rPr lang="en-US" sz="3000">
                <a:solidFill>
                  <a:srgbClr val="349351"/>
                </a:solidFill>
              </a:rPr>
              <a:t>"1.0.0"</a:t>
            </a:r>
            <a:endParaRPr sz="3000">
              <a:solidFill>
                <a:srgbClr val="34935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	</a:t>
            </a:r>
            <a:r>
              <a:rPr lang="en-US" sz="3000">
                <a:solidFill>
                  <a:schemeClr val="lt1"/>
                </a:solidFill>
              </a:rPr>
              <a:t>...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		}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buildTypes {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  release {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    isDebuggable = </a:t>
            </a:r>
            <a:r>
              <a:rPr lang="en-US" sz="3000">
                <a:solidFill>
                  <a:schemeClr val="accent1"/>
                </a:solidFill>
              </a:rPr>
              <a:t>false</a:t>
            </a:r>
            <a:endParaRPr sz="3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    ...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  }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  debug {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    isDebuggable = </a:t>
            </a:r>
            <a:r>
              <a:rPr lang="en-US" sz="3000">
                <a:solidFill>
                  <a:schemeClr val="accent1"/>
                </a:solidFill>
              </a:rPr>
              <a:t>true</a:t>
            </a:r>
            <a:endParaRPr sz="3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    ...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  }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}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  ...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  }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342bd1542a2_0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42bd1542a2_0_286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42bd1542a2_0_286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342bd1542a2_0_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42bd1542a2_0_2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g342bd1542a2_0_286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71" name="Google Shape;271;g342bd1542a2_0_286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342bd1542a2_0_286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342bd1542a2_0_286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342bd1542a2_0_286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342bd1542a2_0_286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g342bd1542a2_0_286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Build the application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77" name="Google Shape;277;g342bd1542a2_0_286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4285F4"/>
                </a:solidFill>
              </a:rPr>
              <a:t>.apk vs .aab</a:t>
            </a:r>
            <a:endParaRPr b="0" i="0" sz="40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42bd1542a2_0_286"/>
          <p:cNvSpPr txBox="1"/>
          <p:nvPr>
            <p:ph idx="4294967295" type="body"/>
          </p:nvPr>
        </p:nvSpPr>
        <p:spPr>
          <a:xfrm>
            <a:off x="1560925" y="4532725"/>
            <a:ext cx="16309800" cy="6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b="1" lang="en-US">
                <a:solidFill>
                  <a:schemeClr val="dk1"/>
                </a:solidFill>
              </a:rPr>
              <a:t>AAB</a:t>
            </a:r>
            <a:r>
              <a:rPr lang="en-US">
                <a:solidFill>
                  <a:schemeClr val="dk1"/>
                </a:solidFill>
              </a:rPr>
              <a:t> (Android App Bundle)</a:t>
            </a:r>
            <a:endParaRPr>
              <a:solidFill>
                <a:schemeClr val="dk1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>
                <a:solidFill>
                  <a:schemeClr val="dk1"/>
                </a:solidFill>
              </a:rPr>
              <a:t>publishing format</a:t>
            </a:r>
            <a:endParaRPr>
              <a:solidFill>
                <a:schemeClr val="dk1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>
                <a:solidFill>
                  <a:schemeClr val="dk1"/>
                </a:solidFill>
              </a:rPr>
              <a:t>optimized APKs for each user’s device configuration</a:t>
            </a:r>
            <a:endParaRPr>
              <a:solidFill>
                <a:schemeClr val="dk1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>
                <a:solidFill>
                  <a:schemeClr val="dk1"/>
                </a:solidFill>
              </a:rPr>
              <a:t>smaller and more optimized downloads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b="1" lang="en-US">
                <a:solidFill>
                  <a:schemeClr val="dk1"/>
                </a:solidFill>
              </a:rPr>
              <a:t>APK</a:t>
            </a:r>
            <a:r>
              <a:rPr lang="en-US">
                <a:solidFill>
                  <a:schemeClr val="dk1"/>
                </a:solidFill>
              </a:rPr>
              <a:t> (Android Application Package) </a:t>
            </a:r>
            <a:endParaRPr>
              <a:solidFill>
                <a:schemeClr val="dk1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>
                <a:solidFill>
                  <a:schemeClr val="dk1"/>
                </a:solidFill>
              </a:rPr>
              <a:t>packaging format which will be installed on the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42bd1542a2_0_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42bd1542a2_0_635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42bd1542a2_0_635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342bd1542a2_0_6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342bd1542a2_0_6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g342bd1542a2_0_635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89" name="Google Shape;289;g342bd1542a2_0_635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342bd1542a2_0_635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342bd1542a2_0_635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342bd1542a2_0_635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342bd1542a2_0_635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342bd1542a2_0_635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Build the application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95" name="Google Shape;295;g342bd1542a2_0_635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4285F4"/>
                </a:solidFill>
              </a:rPr>
              <a:t>.apk vs .aab</a:t>
            </a:r>
            <a:endParaRPr b="0" i="0" sz="40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342bd1542a2_0_635" title="c9DIq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6388" y="4606484"/>
            <a:ext cx="19476576" cy="5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342bd1542a2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42bd1542a2_0_266"/>
          <p:cNvSpPr/>
          <p:nvPr/>
        </p:nvSpPr>
        <p:spPr>
          <a:xfrm>
            <a:off x="12211050" y="-19050"/>
            <a:ext cx="121728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342bd1542a2_0_266" title="0_5TL1w4cCDskJbCDp.png"/>
          <p:cNvPicPr preferRelativeResize="0"/>
          <p:nvPr/>
        </p:nvPicPr>
        <p:blipFill rotWithShape="1">
          <a:blip r:embed="rId4">
            <a:alphaModFix/>
          </a:blip>
          <a:srcRect b="-19638" l="21172" r="19068" t="-8550"/>
          <a:stretch/>
        </p:blipFill>
        <p:spPr>
          <a:xfrm>
            <a:off x="12204726" y="0"/>
            <a:ext cx="1217927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42bd1542a2_0_266"/>
          <p:cNvSpPr/>
          <p:nvPr/>
        </p:nvSpPr>
        <p:spPr>
          <a:xfrm>
            <a:off x="1527300" y="2308200"/>
            <a:ext cx="9130500" cy="836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342bd1542a2_0_266"/>
          <p:cNvSpPr txBox="1"/>
          <p:nvPr>
            <p:ph idx="4294967295" type="body"/>
          </p:nvPr>
        </p:nvSpPr>
        <p:spPr>
          <a:xfrm>
            <a:off x="2273150" y="4419925"/>
            <a:ext cx="7638000" cy="55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I’ve built my application with option:  “</a:t>
            </a:r>
            <a:r>
              <a:rPr b="1" lang="en-US">
                <a:solidFill>
                  <a:srgbClr val="3F3F3F"/>
                </a:solidFill>
              </a:rPr>
              <a:t>Build APK(s)</a:t>
            </a:r>
            <a:r>
              <a:rPr lang="en-US">
                <a:solidFill>
                  <a:srgbClr val="3F3F3F"/>
                </a:solidFill>
              </a:rPr>
              <a:t>” but </a:t>
            </a:r>
            <a:r>
              <a:rPr lang="en-US">
                <a:solidFill>
                  <a:srgbClr val="3F3F3F"/>
                </a:solidFill>
              </a:rPr>
              <a:t>installation</a:t>
            </a:r>
            <a:r>
              <a:rPr lang="en-US">
                <a:solidFill>
                  <a:srgbClr val="3F3F3F"/>
                </a:solidFill>
              </a:rPr>
              <a:t> fails on the device, what to do? </a:t>
            </a:r>
            <a:endParaRPr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342bd1542a2_0_266"/>
          <p:cNvSpPr/>
          <p:nvPr/>
        </p:nvSpPr>
        <p:spPr>
          <a:xfrm>
            <a:off x="7575" y="11449425"/>
            <a:ext cx="3030900" cy="15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342bd1542a2_0_2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225" y="11926700"/>
            <a:ext cx="2163724" cy="5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g342bd1542a2_0_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342bd1542a2_0_522"/>
          <p:cNvSpPr/>
          <p:nvPr/>
        </p:nvSpPr>
        <p:spPr>
          <a:xfrm>
            <a:off x="12211050" y="-19050"/>
            <a:ext cx="121728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42bd1542a2_0_522"/>
          <p:cNvSpPr/>
          <p:nvPr/>
        </p:nvSpPr>
        <p:spPr>
          <a:xfrm>
            <a:off x="1527300" y="2308200"/>
            <a:ext cx="9130500" cy="836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342bd1542a2_0_522"/>
          <p:cNvSpPr txBox="1"/>
          <p:nvPr>
            <p:ph idx="4294967295" type="body"/>
          </p:nvPr>
        </p:nvSpPr>
        <p:spPr>
          <a:xfrm>
            <a:off x="2273150" y="4419925"/>
            <a:ext cx="7638000" cy="55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3F3F3F"/>
                </a:solidFill>
              </a:rPr>
              <a:t>Android requires that all APKs are digitally signed with a certificate before they are installed on a device or updated</a:t>
            </a:r>
            <a:endParaRPr sz="42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0">
              <a:solidFill>
                <a:srgbClr val="3F3F3F"/>
              </a:solidFill>
            </a:endParaRPr>
          </a:p>
        </p:txBody>
      </p:sp>
      <p:sp>
        <p:nvSpPr>
          <p:cNvPr id="316" name="Google Shape;316;g342bd1542a2_0_522"/>
          <p:cNvSpPr/>
          <p:nvPr/>
        </p:nvSpPr>
        <p:spPr>
          <a:xfrm>
            <a:off x="7575" y="11449425"/>
            <a:ext cx="3030900" cy="15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342bd1542a2_0_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225" y="11926700"/>
            <a:ext cx="2163724" cy="55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urity - Free of Charge Creative Commons Keyboard image" id="318" name="Google Shape;318;g342bd1542a2_0_5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62875" y="2399950"/>
            <a:ext cx="12391424" cy="89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342bd1542a2_0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42bd1542a2_0_432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342bd1542a2_0_432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g342bd1542a2_0_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g342bd1542a2_0_432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328" name="Google Shape;328;g342bd1542a2_0_432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342bd1542a2_0_432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342bd1542a2_0_432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342bd1542a2_0_432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342bd1542a2_0_432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g342bd1542a2_0_432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Signing the application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34" name="Google Shape;334;g342bd1542a2_0_432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4285F4"/>
                </a:solidFill>
              </a:rPr>
              <a:t>Unsigned vs Signed Application</a:t>
            </a:r>
            <a:endParaRPr b="0" i="0" sz="40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342bd1542a2_0_432"/>
          <p:cNvSpPr txBox="1"/>
          <p:nvPr>
            <p:ph idx="4294967295" type="body"/>
          </p:nvPr>
        </p:nvSpPr>
        <p:spPr>
          <a:xfrm>
            <a:off x="1560925" y="4532725"/>
            <a:ext cx="16309800" cy="6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b="1" lang="en-US">
                <a:solidFill>
                  <a:schemeClr val="dk1"/>
                </a:solidFill>
              </a:rPr>
              <a:t>Unsigned App </a:t>
            </a:r>
            <a:endParaRPr b="1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>
                <a:solidFill>
                  <a:schemeClr val="dk1"/>
                </a:solidFill>
              </a:rPr>
              <a:t>Only the Developer has unsigned APK.</a:t>
            </a:r>
            <a:endParaRPr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>
                <a:solidFill>
                  <a:schemeClr val="dk1"/>
                </a:solidFill>
              </a:rPr>
              <a:t>Generated when we are testing our app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>
                <a:solidFill>
                  <a:schemeClr val="dk1"/>
                </a:solidFill>
              </a:rPr>
              <a:t>A</a:t>
            </a:r>
            <a:r>
              <a:rPr lang="en-US">
                <a:solidFill>
                  <a:schemeClr val="dk1"/>
                </a:solidFill>
              </a:rPr>
              <a:t>ctually signed by debugging key.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b="1" lang="en-US">
                <a:solidFill>
                  <a:schemeClr val="dk1"/>
                </a:solidFill>
              </a:rPr>
              <a:t>Signed App</a:t>
            </a:r>
            <a:endParaRPr b="1">
              <a:solidFill>
                <a:schemeClr val="dk1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>
                <a:solidFill>
                  <a:schemeClr val="dk1"/>
                </a:solidFill>
              </a:rPr>
              <a:t>Signed with your own key which is guarded by you.</a:t>
            </a:r>
            <a:endParaRPr>
              <a:solidFill>
                <a:schemeClr val="dk1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>
                <a:solidFill>
                  <a:schemeClr val="dk1"/>
                </a:solidFill>
              </a:rPr>
              <a:t>Generated when we are releasing the App.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6" name="Google Shape;336;g342bd1542a2_0_432" title="keystore-wizard_2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6300" y="3669700"/>
            <a:ext cx="10097701" cy="100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33bb82017d0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33bb82017d0_0_8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3bb82017d0_0_8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33bb82017d0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g33bb82017d0_0_8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346" name="Google Shape;346;g33bb82017d0_0_8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33bb82017d0_0_8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33bb82017d0_0_8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33bb82017d0_0_8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33bb82017d0_0_8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g33bb82017d0_0_8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Sign the application</a:t>
            </a:r>
            <a:endParaRPr>
              <a:solidFill>
                <a:srgbClr val="4285F4"/>
              </a:solidFill>
            </a:endParaRPr>
          </a:p>
        </p:txBody>
      </p:sp>
      <p:pic>
        <p:nvPicPr>
          <p:cNvPr id="352" name="Google Shape;352;g33bb82017d0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3bb82017d0_0_8" title="appsigning_googleplayappsigningdiagram_2x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975" y="4733652"/>
            <a:ext cx="21705499" cy="4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"/>
          <p:cNvPicPr preferRelativeResize="0"/>
          <p:nvPr/>
        </p:nvPicPr>
        <p:blipFill rotWithShape="1">
          <a:blip r:embed="rId3">
            <a:alphaModFix/>
          </a:blip>
          <a:srcRect b="0" l="39" r="28" t="0"/>
          <a:stretch/>
        </p:blipFill>
        <p:spPr>
          <a:xfrm>
            <a:off x="0" y="0"/>
            <a:ext cx="24384000" cy="137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"/>
          <p:cNvSpPr txBox="1"/>
          <p:nvPr/>
        </p:nvSpPr>
        <p:spPr>
          <a:xfrm>
            <a:off x="15995975" y="621775"/>
            <a:ext cx="72948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 txBox="1"/>
          <p:nvPr/>
        </p:nvSpPr>
        <p:spPr>
          <a:xfrm>
            <a:off x="10272327" y="10102100"/>
            <a:ext cx="61602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202124"/>
                </a:solidFill>
              </a:rPr>
              <a:t>Goran Luketić</a:t>
            </a:r>
            <a:endParaRPr b="0" i="0" sz="2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GDG </a:t>
            </a:r>
            <a:r>
              <a:rPr lang="en-US" sz="2000">
                <a:solidFill>
                  <a:srgbClr val="202124"/>
                </a:solidFill>
              </a:rPr>
              <a:t>Osijek</a:t>
            </a:r>
            <a:endParaRPr b="0" i="0" sz="2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202124"/>
                </a:solidFill>
              </a:rPr>
              <a:t>Head of Development </a:t>
            </a:r>
            <a:r>
              <a:rPr b="0" i="0" lang="en-US" sz="20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sz="2000">
                <a:solidFill>
                  <a:srgbClr val="202124"/>
                </a:solidFill>
              </a:rPr>
              <a:t>COBE</a:t>
            </a:r>
            <a:endParaRPr b="0" i="0" sz="2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4">
            <a:alphaModFix/>
          </a:blip>
          <a:srcRect b="37562" l="18781" r="18781" t="0"/>
          <a:stretch/>
        </p:blipFill>
        <p:spPr>
          <a:xfrm>
            <a:off x="8394126" y="10167000"/>
            <a:ext cx="1411500" cy="141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0" name="Google Shape;15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600" y="1608488"/>
            <a:ext cx="4440776" cy="6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 txBox="1"/>
          <p:nvPr>
            <p:ph idx="4294967295" type="subTitle"/>
          </p:nvPr>
        </p:nvSpPr>
        <p:spPr>
          <a:xfrm>
            <a:off x="8280175" y="5058625"/>
            <a:ext cx="12987900" cy="3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 sz="10000">
                <a:solidFill>
                  <a:srgbClr val="202124"/>
                </a:solidFill>
              </a:rPr>
              <a:t>Deployment &amp;</a:t>
            </a:r>
            <a:endParaRPr sz="100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 sz="10000">
                <a:solidFill>
                  <a:srgbClr val="202124"/>
                </a:solidFill>
              </a:rPr>
              <a:t>Maintenance</a:t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"/>
          <p:cNvSpPr txBox="1"/>
          <p:nvPr>
            <p:ph idx="4294967295" type="subTitle"/>
          </p:nvPr>
        </p:nvSpPr>
        <p:spPr>
          <a:xfrm>
            <a:off x="8280175" y="8501662"/>
            <a:ext cx="123624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202124"/>
                </a:solidFill>
              </a:rPr>
              <a:t>From Local builds and Beta Testing to Global Releases</a:t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80175" y="3535900"/>
            <a:ext cx="2653973" cy="6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bb82017d0_0_54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>
                <a:solidFill>
                  <a:schemeClr val="dk1"/>
                </a:solidFill>
              </a:rPr>
              <a:t>Deploy </a:t>
            </a:r>
            <a:r>
              <a:rPr lang="en-US" sz="12000">
                <a:solidFill>
                  <a:schemeClr val="dk1"/>
                </a:solidFill>
              </a:rPr>
              <a:t>internally</a:t>
            </a:r>
            <a:endParaRPr b="0" i="0" sz="1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g33bb82017d0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3374" y="5197855"/>
            <a:ext cx="3657075" cy="33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33bb82017d0_0_69"/>
          <p:cNvPicPr preferRelativeResize="0"/>
          <p:nvPr/>
        </p:nvPicPr>
        <p:blipFill rotWithShape="1">
          <a:blip r:embed="rId3">
            <a:alphaModFix/>
          </a:blip>
          <a:srcRect b="0" l="19" r="29" t="0"/>
          <a:stretch/>
        </p:blipFill>
        <p:spPr>
          <a:xfrm>
            <a:off x="0" y="0"/>
            <a:ext cx="24384000" cy="1372869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3bb82017d0_0_69"/>
          <p:cNvSpPr txBox="1"/>
          <p:nvPr>
            <p:ph idx="4294967295" type="subTitle"/>
          </p:nvPr>
        </p:nvSpPr>
        <p:spPr>
          <a:xfrm>
            <a:off x="3817100" y="4889950"/>
            <a:ext cx="12987900" cy="3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 sz="10000">
                <a:solidFill>
                  <a:srgbClr val="202124"/>
                </a:solidFill>
              </a:rPr>
              <a:t>Firebase App Distribution</a:t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33bb82017d0_0_69"/>
          <p:cNvSpPr txBox="1"/>
          <p:nvPr>
            <p:ph idx="4294967295" type="subTitle"/>
          </p:nvPr>
        </p:nvSpPr>
        <p:spPr>
          <a:xfrm>
            <a:off x="3817100" y="8521924"/>
            <a:ext cx="123624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202124"/>
                </a:solidFill>
              </a:rPr>
              <a:t>Distribute pre-release versions of your apps to your trusted testers</a:t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3bb82017d0_0_69"/>
          <p:cNvSpPr/>
          <p:nvPr/>
        </p:nvSpPr>
        <p:spPr>
          <a:xfrm>
            <a:off x="19818900" y="764925"/>
            <a:ext cx="4565100" cy="151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g33bb82017d0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1675" y="1241412"/>
            <a:ext cx="2184100" cy="5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34379c6d826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4379c6d826_0_35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34379c6d826_0_35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g34379c6d826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4379c6d826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g34379c6d826_0_35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379" name="Google Shape;379;g34379c6d826_0_35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34379c6d826_0_35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34379c6d826_0_35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34379c6d826_0_35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34379c6d826_0_35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g34379c6d826_0_35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Firebase App Distribution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85" name="Google Shape;385;g34379c6d826_0_35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4285F4"/>
                </a:solidFill>
              </a:rPr>
              <a:t>Benefits</a:t>
            </a:r>
            <a:endParaRPr b="0" i="0" sz="40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34379c6d826_0_35"/>
          <p:cNvSpPr txBox="1"/>
          <p:nvPr>
            <p:ph idx="4294967295" type="body"/>
          </p:nvPr>
        </p:nvSpPr>
        <p:spPr>
          <a:xfrm>
            <a:off x="1560925" y="4008125"/>
            <a:ext cx="14712600" cy="8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en-US" sz="3200">
                <a:solidFill>
                  <a:srgbClr val="3F3F3F"/>
                </a:solidFill>
              </a:rPr>
              <a:t>It's easy for QA to switch to previous releases</a:t>
            </a:r>
            <a:endParaRPr sz="3200">
              <a:solidFill>
                <a:srgbClr val="3F3F3F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○"/>
            </a:pPr>
            <a:r>
              <a:rPr lang="en-US" sz="3200">
                <a:solidFill>
                  <a:srgbClr val="3F3F3F"/>
                </a:solidFill>
              </a:rPr>
              <a:t>versionCode doesn’t need to increment</a:t>
            </a:r>
            <a:endParaRPr sz="3200">
              <a:solidFill>
                <a:srgbClr val="3F3F3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en-US" sz="3200">
                <a:solidFill>
                  <a:srgbClr val="3F3F3F"/>
                </a:solidFill>
              </a:rPr>
              <a:t>Instant availability</a:t>
            </a:r>
            <a:endParaRPr sz="3200">
              <a:solidFill>
                <a:srgbClr val="3F3F3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en-US" sz="3200">
                <a:solidFill>
                  <a:srgbClr val="3F3F3F"/>
                </a:solidFill>
              </a:rPr>
              <a:t>Testing</a:t>
            </a:r>
            <a:endParaRPr sz="3200">
              <a:solidFill>
                <a:srgbClr val="3F3F3F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○"/>
            </a:pPr>
            <a:r>
              <a:rPr lang="en-US" sz="3200">
                <a:solidFill>
                  <a:srgbClr val="3F3F3F"/>
                </a:solidFill>
              </a:rPr>
              <a:t>Firebase App Distribution</a:t>
            </a:r>
            <a:endParaRPr sz="3200">
              <a:solidFill>
                <a:srgbClr val="3F3F3F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○"/>
            </a:pPr>
            <a:r>
              <a:rPr lang="en-US" sz="3200">
                <a:solidFill>
                  <a:srgbClr val="3F3F3F"/>
                </a:solidFill>
              </a:rPr>
              <a:t>Device Lab</a:t>
            </a:r>
            <a:endParaRPr sz="3200">
              <a:solidFill>
                <a:srgbClr val="3F3F3F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○"/>
            </a:pPr>
            <a:r>
              <a:rPr lang="en-US" sz="3200">
                <a:solidFill>
                  <a:srgbClr val="3F3F3F"/>
                </a:solidFill>
              </a:rPr>
              <a:t>AppTester app</a:t>
            </a:r>
            <a:endParaRPr sz="3200">
              <a:solidFill>
                <a:srgbClr val="3F3F3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en-US" sz="3200">
                <a:solidFill>
                  <a:srgbClr val="3F3F3F"/>
                </a:solidFill>
              </a:rPr>
              <a:t>Monitoring and logs </a:t>
            </a:r>
            <a:endParaRPr sz="3200">
              <a:solidFill>
                <a:srgbClr val="3F3F3F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○"/>
            </a:pPr>
            <a:r>
              <a:rPr lang="en-US" sz="3200">
                <a:solidFill>
                  <a:srgbClr val="3F3F3F"/>
                </a:solidFill>
              </a:rPr>
              <a:t>Firebase Crashlytics</a:t>
            </a:r>
            <a:endParaRPr sz="3200">
              <a:solidFill>
                <a:srgbClr val="3F3F3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en-US" sz="3200">
                <a:solidFill>
                  <a:srgbClr val="3F3F3F"/>
                </a:solidFill>
              </a:rPr>
              <a:t>Alerts when new build is ready</a:t>
            </a:r>
            <a:endParaRPr sz="3200">
              <a:solidFill>
                <a:srgbClr val="3F3F3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en-US" sz="3200">
                <a:solidFill>
                  <a:srgbClr val="3F3F3F"/>
                </a:solidFill>
              </a:rPr>
              <a:t>Easier to automate</a:t>
            </a:r>
            <a:endParaRPr sz="3200">
              <a:solidFill>
                <a:srgbClr val="3F3F3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en-US" sz="3200">
                <a:solidFill>
                  <a:srgbClr val="3F3F3F"/>
                </a:solidFill>
              </a:rPr>
              <a:t>Manage </a:t>
            </a:r>
            <a:r>
              <a:rPr lang="en-US" sz="3200">
                <a:solidFill>
                  <a:srgbClr val="3F3F3F"/>
                </a:solidFill>
              </a:rPr>
              <a:t>multiple</a:t>
            </a:r>
            <a:r>
              <a:rPr lang="en-US" sz="3200">
                <a:solidFill>
                  <a:srgbClr val="3F3F3F"/>
                </a:solidFill>
              </a:rPr>
              <a:t> </a:t>
            </a:r>
            <a:r>
              <a:rPr lang="en-US" sz="3200">
                <a:solidFill>
                  <a:srgbClr val="3F3F3F"/>
                </a:solidFill>
              </a:rPr>
              <a:t>environments</a:t>
            </a:r>
            <a:r>
              <a:rPr lang="en-US" sz="3200">
                <a:solidFill>
                  <a:srgbClr val="3F3F3F"/>
                </a:solidFill>
              </a:rPr>
              <a:t> (flavors)</a:t>
            </a:r>
            <a:endParaRPr sz="3200">
              <a:solidFill>
                <a:srgbClr val="3F3F3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en-US" sz="3200">
                <a:solidFill>
                  <a:srgbClr val="3F3F3F"/>
                </a:solidFill>
              </a:rPr>
              <a:t>Package name is changeable (if app is not yet on Google Play) </a:t>
            </a:r>
            <a:endParaRPr sz="3200">
              <a:solidFill>
                <a:srgbClr val="3F3F3F"/>
              </a:solidFill>
            </a:endParaRPr>
          </a:p>
        </p:txBody>
      </p:sp>
      <p:pic>
        <p:nvPicPr>
          <p:cNvPr id="387" name="Google Shape;387;g34379c6d826_0_35" title="Screenshot 2025-03-23 at 21.04.5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73600" y="2619150"/>
            <a:ext cx="7675543" cy="940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379c6d826_0_96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>
                <a:solidFill>
                  <a:srgbClr val="FFFFFF"/>
                </a:solidFill>
              </a:rPr>
              <a:t>Demo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2bd1542a2_0_156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>
                <a:solidFill>
                  <a:srgbClr val="FFFFFF"/>
                </a:solidFill>
              </a:rPr>
              <a:t>Do I have do it manually? 🤖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33bb82017d0_0_78"/>
          <p:cNvPicPr preferRelativeResize="0"/>
          <p:nvPr/>
        </p:nvPicPr>
        <p:blipFill rotWithShape="1">
          <a:blip r:embed="rId3">
            <a:alphaModFix/>
          </a:blip>
          <a:srcRect b="0" l="19" r="29" t="0"/>
          <a:stretch/>
        </p:blipFill>
        <p:spPr>
          <a:xfrm>
            <a:off x="0" y="0"/>
            <a:ext cx="24384000" cy="1372869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3bb82017d0_0_78"/>
          <p:cNvSpPr txBox="1"/>
          <p:nvPr>
            <p:ph idx="4294967295" type="subTitle"/>
          </p:nvPr>
        </p:nvSpPr>
        <p:spPr>
          <a:xfrm>
            <a:off x="3817100" y="4889950"/>
            <a:ext cx="13605900" cy="3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 sz="10000">
                <a:solidFill>
                  <a:srgbClr val="202124"/>
                </a:solidFill>
              </a:rPr>
              <a:t>Distribution Automation</a:t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3bb82017d0_0_78"/>
          <p:cNvSpPr txBox="1"/>
          <p:nvPr>
            <p:ph idx="4294967295" type="subTitle"/>
          </p:nvPr>
        </p:nvSpPr>
        <p:spPr>
          <a:xfrm>
            <a:off x="3817100" y="7352799"/>
            <a:ext cx="123624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202124"/>
                </a:solidFill>
              </a:rPr>
              <a:t>GitHub Actions</a:t>
            </a:r>
            <a:endParaRPr b="0" i="0" sz="4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3bb82017d0_0_78"/>
          <p:cNvSpPr/>
          <p:nvPr/>
        </p:nvSpPr>
        <p:spPr>
          <a:xfrm>
            <a:off x="19818900" y="764925"/>
            <a:ext cx="4565100" cy="151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g33bb82017d0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1675" y="1241412"/>
            <a:ext cx="2184100" cy="5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342bd1542a2_0_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342bd1542a2_0_488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342bd1542a2_0_488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342bd1542a2_0_4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342bd1542a2_0_4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g342bd1542a2_0_488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417" name="Google Shape;417;g342bd1542a2_0_488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342bd1542a2_0_488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342bd1542a2_0_488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342bd1542a2_0_488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342bd1542a2_0_488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g342bd1542a2_0_488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Distribution Automation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423" name="Google Shape;423;g342bd1542a2_0_488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4285F4"/>
                </a:solidFill>
              </a:rPr>
              <a:t>Prerequisites</a:t>
            </a:r>
            <a:endParaRPr b="0" i="0" sz="40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342bd1542a2_0_488"/>
          <p:cNvSpPr txBox="1"/>
          <p:nvPr>
            <p:ph idx="4294967295" type="body"/>
          </p:nvPr>
        </p:nvSpPr>
        <p:spPr>
          <a:xfrm>
            <a:off x="1560925" y="4532725"/>
            <a:ext cx="20396100" cy="47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Firebase project created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Firebase application created with matching package name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Create Github Actions .yml file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install firebase cli on your device (</a:t>
            </a:r>
            <a:r>
              <a:rPr lang="en-US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curl -sL https://firebase.tools | bash</a:t>
            </a:r>
            <a:r>
              <a:rPr lang="en-US">
                <a:solidFill>
                  <a:schemeClr val="accent3"/>
                </a:solidFill>
              </a:rPr>
              <a:t>)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Run:  </a:t>
            </a:r>
            <a:r>
              <a:rPr lang="en-US">
                <a:solidFill>
                  <a:srgbClr val="3F3F3F"/>
                </a:solidFill>
                <a:latin typeface="Courier New"/>
                <a:ea typeface="Courier New"/>
                <a:cs typeface="Courier New"/>
                <a:sym typeface="Courier New"/>
              </a:rPr>
              <a:t>firebase login:ci</a:t>
            </a:r>
            <a:r>
              <a:rPr lang="en-US">
                <a:solidFill>
                  <a:srgbClr val="3F3F3F"/>
                </a:solidFill>
              </a:rPr>
              <a:t> </a:t>
            </a:r>
            <a:endParaRPr>
              <a:solidFill>
                <a:srgbClr val="3F3F3F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>
                <a:solidFill>
                  <a:srgbClr val="3F3F3F"/>
                </a:solidFill>
              </a:rPr>
              <a:t> Login with the Firebase (Google) account 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379c6d826_0_88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34379c6d826_0_88"/>
          <p:cNvSpPr txBox="1"/>
          <p:nvPr>
            <p:ph idx="1" type="body"/>
          </p:nvPr>
        </p:nvSpPr>
        <p:spPr>
          <a:xfrm>
            <a:off x="547725" y="929083"/>
            <a:ext cx="23019300" cy="11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Firebase App Distribution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branches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- main </a:t>
            </a:r>
            <a:r>
              <a:rPr i="1" lang="en-US" sz="2200">
                <a:solidFill>
                  <a:srgbClr val="5F826B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# Or your release branch name</a:t>
            </a:r>
            <a:endParaRPr i="1" sz="2200">
              <a:solidFill>
                <a:srgbClr val="5F826B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200">
                <a:solidFill>
                  <a:srgbClr val="5F826B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workflow_dispatch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en-US" sz="2200">
                <a:solidFill>
                  <a:srgbClr val="5F826B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# Enable manual triggering</a:t>
            </a:r>
            <a:endParaRPr i="1" sz="2200">
              <a:solidFill>
                <a:srgbClr val="5F826B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200">
              <a:solidFill>
                <a:srgbClr val="5F826B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jobs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build-and-distribute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Build and Distribute to Firebase App Distribution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runs-on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ubuntu-latest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steps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-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Checkout code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uses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actions/checkout@v3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-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Set up JDK 17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uses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actions/setup-java@v3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java-version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2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'17'</a:t>
            </a:r>
            <a:endParaRPr sz="22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distribution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2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'temurin'</a:t>
            </a:r>
            <a:endParaRPr sz="22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cache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gradle</a:t>
            </a:r>
            <a:endParaRPr sz="22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431" name="Google Shape;431;g34379c6d826_0_88"/>
          <p:cNvSpPr txBox="1"/>
          <p:nvPr/>
        </p:nvSpPr>
        <p:spPr>
          <a:xfrm>
            <a:off x="12261725" y="1597625"/>
            <a:ext cx="11976600" cy="9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-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Make gradlew executable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chmod +x ./gradlew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-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Build Release APK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./gradlew assembleRelease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-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Sign Android release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uses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r0adkll/sign-android-release@v1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releaseDirectory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app/build/outputs/apk/release/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signingKeyBase64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${{ secrets.KEYSTORE }}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alias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${{ secrets.ALIAS }}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keyStorePassword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${{ secrets.KEY_STORE_PASSWORD }}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keyPassword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${{ secrets.KEY_STORE_PASSWORD }}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env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BUILD_TOOLS_VERSION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2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"34.0.0"</a:t>
            </a:r>
            <a:endParaRPr sz="22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Firebase App Distribution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uses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wzieba/Firebase-Distribution-Github-Action@v1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appId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${{ secrets.FIREBASE_APP_ID }}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${{ secrets.FIREBASE_TOKEN }}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groups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${{ secrets.FIREBASE_TESTERS_GROUP }} </a:t>
            </a:r>
            <a:r>
              <a:rPr i="1" lang="en-US" sz="2200">
                <a:solidFill>
                  <a:srgbClr val="5F826B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# Optional</a:t>
            </a:r>
            <a:endParaRPr i="1" sz="2200">
              <a:solidFill>
                <a:srgbClr val="5F826B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5F826B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app/build/outputs/apk/release/app-release.apk</a:t>
            </a:r>
            <a:endParaRPr sz="2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2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releaseNotes</a:t>
            </a:r>
            <a:r>
              <a:rPr lang="en-US" sz="2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2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"New release pushed from GitHub Actions"</a:t>
            </a:r>
            <a:endParaRPr sz="2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379c6d826_0_104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>
                <a:solidFill>
                  <a:srgbClr val="FFFFFF"/>
                </a:solidFill>
              </a:rPr>
              <a:t>Demo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3bb82017d0_0_86"/>
          <p:cNvPicPr preferRelativeResize="0"/>
          <p:nvPr/>
        </p:nvPicPr>
        <p:blipFill rotWithShape="1">
          <a:blip r:embed="rId3">
            <a:alphaModFix/>
          </a:blip>
          <a:srcRect b="0" l="19" r="29" t="0"/>
          <a:stretch/>
        </p:blipFill>
        <p:spPr>
          <a:xfrm>
            <a:off x="0" y="0"/>
            <a:ext cx="24384000" cy="1372869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3bb82017d0_0_86"/>
          <p:cNvSpPr txBox="1"/>
          <p:nvPr>
            <p:ph idx="4294967295" type="subTitle"/>
          </p:nvPr>
        </p:nvSpPr>
        <p:spPr>
          <a:xfrm>
            <a:off x="3817100" y="4889950"/>
            <a:ext cx="12987900" cy="3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 sz="10000">
                <a:solidFill>
                  <a:srgbClr val="202124"/>
                </a:solidFill>
              </a:rPr>
              <a:t>Google Play Release Process</a:t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33bb82017d0_0_86"/>
          <p:cNvSpPr txBox="1"/>
          <p:nvPr>
            <p:ph idx="4294967295" type="subTitle"/>
          </p:nvPr>
        </p:nvSpPr>
        <p:spPr>
          <a:xfrm>
            <a:off x="3817100" y="8521924"/>
            <a:ext cx="123624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202124"/>
                </a:solidFill>
              </a:rPr>
              <a:t>Show your application to the world</a:t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33bb82017d0_0_86"/>
          <p:cNvSpPr/>
          <p:nvPr/>
        </p:nvSpPr>
        <p:spPr>
          <a:xfrm>
            <a:off x="19818900" y="764925"/>
            <a:ext cx="4565100" cy="151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g33bb82017d0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1675" y="1241412"/>
            <a:ext cx="2184100" cy="5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3bb82017d0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19846" y="8144039"/>
            <a:ext cx="1197898" cy="13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33aaad79c4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3aaad79c45_0_0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3aaad79c45_0_0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33aaad79c4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g33aaad79c45_0_0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163" name="Google Shape;163;g33aaad79c45_0_0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33aaad79c45_0_0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33aaad79c45_0_0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33aaad79c45_0_0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33aaad79c45_0_0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g33aaad79c45_0_0"/>
          <p:cNvSpPr txBox="1"/>
          <p:nvPr>
            <p:ph idx="4294967295" type="body"/>
          </p:nvPr>
        </p:nvSpPr>
        <p:spPr>
          <a:xfrm>
            <a:off x="2107925" y="3729900"/>
            <a:ext cx="8051100" cy="7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Arial"/>
              <a:buChar char="●"/>
            </a:pPr>
            <a:r>
              <a:rPr lang="en-US">
                <a:solidFill>
                  <a:srgbClr val="434343"/>
                </a:solidFill>
              </a:rPr>
              <a:t>How to start? 🤔</a:t>
            </a:r>
            <a:endParaRPr sz="4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Arial"/>
              <a:buChar char="●"/>
            </a:pPr>
            <a:r>
              <a:rPr lang="en-US">
                <a:solidFill>
                  <a:srgbClr val="434343"/>
                </a:solidFill>
              </a:rPr>
              <a:t>Step by step 🪜</a:t>
            </a:r>
            <a:endParaRPr sz="4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Arial"/>
              <a:buChar char="●"/>
            </a:pPr>
            <a:r>
              <a:rPr lang="en-US">
                <a:solidFill>
                  <a:srgbClr val="434343"/>
                </a:solidFill>
              </a:rPr>
              <a:t>Deploy internally 🐛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>
                <a:solidFill>
                  <a:srgbClr val="434343"/>
                </a:solidFill>
              </a:rPr>
              <a:t>Automatization 🤖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Arial"/>
              <a:buChar char="●"/>
            </a:pPr>
            <a:r>
              <a:rPr lang="en-US">
                <a:solidFill>
                  <a:srgbClr val="434343"/>
                </a:solidFill>
              </a:rPr>
              <a:t>Release 🎉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>
                <a:solidFill>
                  <a:srgbClr val="434343"/>
                </a:solidFill>
              </a:rPr>
              <a:t>What to do now? </a:t>
            </a:r>
            <a:r>
              <a:rPr lang="en-US">
                <a:solidFill>
                  <a:srgbClr val="434343"/>
                </a:solidFill>
              </a:rPr>
              <a:t>🛠️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>
                <a:solidFill>
                  <a:srgbClr val="434343"/>
                </a:solidFill>
              </a:rPr>
              <a:t>Q&amp;A </a:t>
            </a:r>
            <a:r>
              <a:rPr lang="en-US">
                <a:solidFill>
                  <a:srgbClr val="434343"/>
                </a:solidFill>
              </a:rPr>
              <a:t>🙋‍♀️🙋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9" name="Google Shape;169;g33aaad79c45_0_0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Agenda</a:t>
            </a:r>
            <a:endParaRPr>
              <a:solidFill>
                <a:srgbClr val="4285F4"/>
              </a:solidFill>
            </a:endParaRPr>
          </a:p>
        </p:txBody>
      </p:sp>
      <p:pic>
        <p:nvPicPr>
          <p:cNvPr id="170" name="Google Shape;170;g33aaad79c4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342bd1542a2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42bd1542a2_0_160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342bd1542a2_0_160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g342bd1542a2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42bd1542a2_0_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g342bd1542a2_0_160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457" name="Google Shape;457;g342bd1542a2_0_160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342bd1542a2_0_160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342bd1542a2_0_160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342bd1542a2_0_160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342bd1542a2_0_160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g342bd1542a2_0_160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Google Play Console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463" name="Google Shape;463;g342bd1542a2_0_160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4285F4"/>
                </a:solidFill>
              </a:rPr>
              <a:t>Manage your apps and games on Google </a:t>
            </a:r>
            <a:endParaRPr b="0" i="0" sz="40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g342bd1542a2_0_160" title="Snimka zaslona 2025-03-02 18524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42540" y="1935325"/>
            <a:ext cx="8015977" cy="98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42bd1542a2_0_160"/>
          <p:cNvSpPr txBox="1"/>
          <p:nvPr/>
        </p:nvSpPr>
        <p:spPr>
          <a:xfrm>
            <a:off x="1560925" y="4982925"/>
            <a:ext cx="144078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 sz="4000">
                <a:solidFill>
                  <a:srgbClr val="434343"/>
                </a:solidFill>
              </a:rPr>
              <a:t>Create the account</a:t>
            </a:r>
            <a:endParaRPr sz="4000"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 sz="4000">
                <a:solidFill>
                  <a:srgbClr val="434343"/>
                </a:solidFill>
              </a:rPr>
              <a:t>Add personal details </a:t>
            </a:r>
            <a:endParaRPr sz="4000"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 sz="4000">
                <a:solidFill>
                  <a:srgbClr val="434343"/>
                </a:solidFill>
              </a:rPr>
              <a:t>Pay 25 USD</a:t>
            </a:r>
            <a:endParaRPr sz="4000"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 sz="4000">
                <a:solidFill>
                  <a:srgbClr val="434343"/>
                </a:solidFill>
              </a:rPr>
              <a:t>Verify Account (upload personal documents)</a:t>
            </a:r>
            <a:endParaRPr sz="4000"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 sz="4000">
                <a:solidFill>
                  <a:srgbClr val="434343"/>
                </a:solidFill>
              </a:rPr>
              <a:t>Account verified 🎉</a:t>
            </a:r>
            <a:endParaRPr sz="4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536DFE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342bd1542a2_0_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42bd1542a2_0_577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342bd1542a2_0_577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g342bd1542a2_0_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342bd1542a2_0_5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g342bd1542a2_0_577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476" name="Google Shape;476;g342bd1542a2_0_577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342bd1542a2_0_577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342bd1542a2_0_577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342bd1542a2_0_577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342bd1542a2_0_577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1" name="Google Shape;481;g342bd1542a2_0_577" title="Snimka zaslona 2025-03-02 18525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6313" y="0"/>
            <a:ext cx="13971371" cy="135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42bd1542a2_0_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42bd1542a2_0_599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342bd1542a2_0_599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g342bd1542a2_0_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342bd1542a2_0_5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g342bd1542a2_0_599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492" name="Google Shape;492;g342bd1542a2_0_599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342bd1542a2_0_599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342bd1542a2_0_599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342bd1542a2_0_599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342bd1542a2_0_599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7" name="Google Shape;497;g342bd1542a2_0_599" title="Snimka zaslona 2025-03-02 20381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538" y="679163"/>
            <a:ext cx="18528926" cy="60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342bd1542a2_0_599" title="Snimka zaslona 2025-03-03 20554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2563" y="6964450"/>
            <a:ext cx="8153400" cy="59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g342bd1542a2_0_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342bd1542a2_0_559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342bd1542a2_0_559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g342bd1542a2_0_5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342bd1542a2_0_5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g342bd1542a2_0_559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509" name="Google Shape;509;g342bd1542a2_0_559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342bd1542a2_0_559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342bd1542a2_0_559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342bd1542a2_0_559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342bd1542a2_0_559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g342bd1542a2_0_559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Create your first app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515" name="Google Shape;515;g342bd1542a2_0_559"/>
          <p:cNvSpPr txBox="1"/>
          <p:nvPr>
            <p:ph idx="4294967295" type="body"/>
          </p:nvPr>
        </p:nvSpPr>
        <p:spPr>
          <a:xfrm>
            <a:off x="1560925" y="4532725"/>
            <a:ext cx="14293800" cy="47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Mandatory</a:t>
            </a:r>
            <a:r>
              <a:rPr lang="en-US">
                <a:solidFill>
                  <a:srgbClr val="3F3F3F"/>
                </a:solidFill>
              </a:rPr>
              <a:t> information about the app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Name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Language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Type -  (App/Game)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Free/Paid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Accept terms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descr="Tooncasm Test Copy GIF (Provided by Tenor)" id="516" name="Google Shape;516;g342bd1542a2_0_5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98000" y="4810325"/>
            <a:ext cx="5975050" cy="44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342bd1542a2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42bd1542a2_0_177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342bd1542a2_0_177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g342bd1542a2_0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342bd1542a2_0_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g342bd1542a2_0_177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527" name="Google Shape;527;g342bd1542a2_0_177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342bd1542a2_0_177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342bd1542a2_0_177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342bd1542a2_0_177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342bd1542a2_0_177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2" name="Google Shape;532;g342bd1542a2_0_177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Google Play Test tracks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533" name="Google Shape;533;g342bd1542a2_0_177"/>
          <p:cNvSpPr txBox="1"/>
          <p:nvPr>
            <p:ph idx="4294967295" type="body"/>
          </p:nvPr>
        </p:nvSpPr>
        <p:spPr>
          <a:xfrm>
            <a:off x="1545775" y="3163975"/>
            <a:ext cx="18656700" cy="7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b="1" lang="en-US">
                <a:solidFill>
                  <a:srgbClr val="3F3F3F"/>
                </a:solidFill>
              </a:rPr>
              <a:t>Open testing </a:t>
            </a:r>
            <a:endParaRPr b="1">
              <a:solidFill>
                <a:srgbClr val="3F3F3F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</a:pPr>
            <a:r>
              <a:rPr lang="en-US">
                <a:solidFill>
                  <a:srgbClr val="3F3F3F"/>
                </a:solidFill>
              </a:rPr>
              <a:t>Publicly available to everyone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b="1" lang="en-US">
                <a:solidFill>
                  <a:srgbClr val="3F3F3F"/>
                </a:solidFill>
              </a:rPr>
              <a:t>Closed testing</a:t>
            </a:r>
            <a:endParaRPr b="1">
              <a:solidFill>
                <a:srgbClr val="3F3F3F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</a:pPr>
            <a:r>
              <a:rPr lang="en-US">
                <a:solidFill>
                  <a:srgbClr val="3F3F3F"/>
                </a:solidFill>
              </a:rPr>
              <a:t>closed testing with groups of testers</a:t>
            </a:r>
            <a:endParaRPr>
              <a:solidFill>
                <a:srgbClr val="3F3F3F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</a:pPr>
            <a:r>
              <a:rPr lang="en-US">
                <a:solidFill>
                  <a:srgbClr val="3F3F3F"/>
                </a:solidFill>
              </a:rPr>
              <a:t>a larger number of users</a:t>
            </a:r>
            <a:endParaRPr>
              <a:solidFill>
                <a:srgbClr val="3F3F3F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</a:pPr>
            <a:r>
              <a:rPr lang="en-US">
                <a:solidFill>
                  <a:srgbClr val="3F3F3F"/>
                </a:solidFill>
              </a:rPr>
              <a:t>the app must pass a review </a:t>
            </a:r>
            <a:endParaRPr>
              <a:solidFill>
                <a:srgbClr val="3F3F3F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</a:pPr>
            <a:r>
              <a:rPr lang="en-US">
                <a:solidFill>
                  <a:srgbClr val="3F3F3F"/>
                </a:solidFill>
              </a:rPr>
              <a:t>email list + Google groups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b="1" lang="en-US">
                <a:solidFill>
                  <a:srgbClr val="3F3F3F"/>
                </a:solidFill>
              </a:rPr>
              <a:t>Internal testing</a:t>
            </a:r>
            <a:endParaRPr b="1">
              <a:solidFill>
                <a:srgbClr val="3F3F3F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</a:pPr>
            <a:r>
              <a:rPr lang="en-US">
                <a:solidFill>
                  <a:srgbClr val="3F3F3F"/>
                </a:solidFill>
              </a:rPr>
              <a:t>up to 100 testers, no review</a:t>
            </a:r>
            <a:endParaRPr>
              <a:solidFill>
                <a:srgbClr val="3F3F3F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</a:pPr>
            <a:r>
              <a:rPr lang="en-US">
                <a:solidFill>
                  <a:srgbClr val="3F3F3F"/>
                </a:solidFill>
              </a:rPr>
              <a:t>about an hour to propagate</a:t>
            </a:r>
            <a:endParaRPr>
              <a:solidFill>
                <a:srgbClr val="3F3F3F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</a:pPr>
            <a:r>
              <a:rPr lang="en-US">
                <a:solidFill>
                  <a:srgbClr val="3F3F3F"/>
                </a:solidFill>
              </a:rPr>
              <a:t>email list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534" name="Google Shape;534;g342bd1542a2_0_177" title="Screenshot 2025-03-23 at 21.22.31.png"/>
          <p:cNvPicPr preferRelativeResize="0"/>
          <p:nvPr/>
        </p:nvPicPr>
        <p:blipFill rotWithShape="1">
          <a:blip r:embed="rId6">
            <a:alphaModFix/>
          </a:blip>
          <a:srcRect b="0" l="675" r="25924" t="0"/>
          <a:stretch/>
        </p:blipFill>
        <p:spPr>
          <a:xfrm>
            <a:off x="12023500" y="2621050"/>
            <a:ext cx="12360499" cy="96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342bd1542a2_0_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342bd1542a2_0_658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342bd1542a2_0_658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g342bd1542a2_0_6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342bd1542a2_0_6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g342bd1542a2_0_658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545" name="Google Shape;545;g342bd1542a2_0_658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342bd1542a2_0_658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342bd1542a2_0_658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342bd1542a2_0_658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342bd1542a2_0_658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0" name="Google Shape;550;g342bd1542a2_0_658" title="Screenshot 2025-03-23 at 21.33.00.png"/>
          <p:cNvPicPr preferRelativeResize="0"/>
          <p:nvPr/>
        </p:nvPicPr>
        <p:blipFill rotWithShape="1">
          <a:blip r:embed="rId6">
            <a:alphaModFix/>
          </a:blip>
          <a:srcRect b="-1884" l="0" r="-4264" t="0"/>
          <a:stretch/>
        </p:blipFill>
        <p:spPr>
          <a:xfrm>
            <a:off x="3488163" y="914400"/>
            <a:ext cx="17407677" cy="109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g34379c6d826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4379c6d826_0_3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34379c6d826_0_3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g34379c6d826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34379c6d826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g34379c6d826_0_3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561" name="Google Shape;561;g34379c6d826_0_3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34379c6d826_0_3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34379c6d826_0_3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34379c6d826_0_3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34379c6d826_0_3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6" name="Google Shape;566;g34379c6d826_0_3" title="Screenshot_20250323_214817_Google Play Store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7542" y="171100"/>
            <a:ext cx="6328915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g342bd1542a2_0_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342bd1542a2_0_196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342bd1542a2_0_196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g342bd1542a2_0_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342bd1542a2_0_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" name="Google Shape;576;g342bd1542a2_0_196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577" name="Google Shape;577;g342bd1542a2_0_196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342bd1542a2_0_196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342bd1542a2_0_196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342bd1542a2_0_196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342bd1542a2_0_196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2" name="Google Shape;582;g342bd1542a2_0_196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Create your first app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583" name="Google Shape;583;g342bd1542a2_0_196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4285F4"/>
                </a:solidFill>
              </a:rPr>
              <a:t>Store listing mandatory fields</a:t>
            </a:r>
            <a:endParaRPr b="0" i="0" sz="40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342bd1542a2_0_196"/>
          <p:cNvSpPr txBox="1"/>
          <p:nvPr>
            <p:ph idx="4294967295" type="body"/>
          </p:nvPr>
        </p:nvSpPr>
        <p:spPr>
          <a:xfrm>
            <a:off x="1560925" y="4532725"/>
            <a:ext cx="16309800" cy="6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App name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Short description</a:t>
            </a:r>
            <a:r>
              <a:rPr lang="en-US">
                <a:solidFill>
                  <a:srgbClr val="3F3F3F"/>
                </a:solidFill>
              </a:rPr>
              <a:t> (80)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Full description (4000)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Icon (512x512)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Promo graphic (1024x500)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2 - 8 screenshots , tablet optional, chromebook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Possible to add multiple languages - separate store listing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585" name="Google Shape;585;g342bd1542a2_0_196" title="Screenshot 2025-03-25 at 19.55.1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3050" y="1285100"/>
            <a:ext cx="9260051" cy="1073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4379c6d826_0_100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>
                <a:solidFill>
                  <a:srgbClr val="FFFFFF"/>
                </a:solidFill>
              </a:rPr>
              <a:t>Demo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3bb82017d0_0_59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>
                <a:solidFill>
                  <a:srgbClr val="FFFFFF"/>
                </a:solidFill>
              </a:rPr>
              <a:t>Release 🎉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2bd1542a2_0_458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>
                <a:solidFill>
                  <a:schemeClr val="lt1"/>
                </a:solidFill>
              </a:rPr>
              <a:t>Publishing is the general process that makes your Android application available to users.</a:t>
            </a:r>
            <a:endParaRPr i="0" sz="80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42bd1542a2_0_282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>
                <a:solidFill>
                  <a:srgbClr val="FFFFFF"/>
                </a:solidFill>
              </a:rPr>
              <a:t>App is released! What to do now?</a:t>
            </a:r>
            <a:r>
              <a:rPr lang="en-US" sz="12000">
                <a:solidFill>
                  <a:srgbClr val="FFFFFF"/>
                </a:solidFill>
              </a:rPr>
              <a:t> 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g342bd1542a2_0_369"/>
          <p:cNvPicPr preferRelativeResize="0"/>
          <p:nvPr/>
        </p:nvPicPr>
        <p:blipFill rotWithShape="1">
          <a:blip r:embed="rId3">
            <a:alphaModFix/>
          </a:blip>
          <a:srcRect b="0" l="19" r="29" t="0"/>
          <a:stretch/>
        </p:blipFill>
        <p:spPr>
          <a:xfrm>
            <a:off x="0" y="0"/>
            <a:ext cx="24384000" cy="1372869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342bd1542a2_0_369"/>
          <p:cNvSpPr txBox="1"/>
          <p:nvPr>
            <p:ph idx="4294967295" type="subTitle"/>
          </p:nvPr>
        </p:nvSpPr>
        <p:spPr>
          <a:xfrm>
            <a:off x="3817100" y="4889950"/>
            <a:ext cx="12987900" cy="3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 sz="10000">
                <a:solidFill>
                  <a:srgbClr val="202124"/>
                </a:solidFill>
              </a:rPr>
              <a:t>Maintenance</a:t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342bd1542a2_0_369"/>
          <p:cNvSpPr txBox="1"/>
          <p:nvPr>
            <p:ph idx="4294967295" type="subTitle"/>
          </p:nvPr>
        </p:nvSpPr>
        <p:spPr>
          <a:xfrm>
            <a:off x="3817100" y="8521924"/>
            <a:ext cx="123624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202124"/>
                </a:solidFill>
              </a:rPr>
              <a:t>Why it matters?</a:t>
            </a:r>
            <a:endParaRPr b="0" i="0" sz="4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342bd1542a2_0_369"/>
          <p:cNvSpPr/>
          <p:nvPr/>
        </p:nvSpPr>
        <p:spPr>
          <a:xfrm>
            <a:off x="19818900" y="764925"/>
            <a:ext cx="4565100" cy="151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g342bd1542a2_0_3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1675" y="1241412"/>
            <a:ext cx="2184100" cy="5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g34379c6d826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34379c6d826_0_108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34379c6d826_0_108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g34379c6d826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g34379c6d826_0_108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619" name="Google Shape;619;g34379c6d826_0_108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34379c6d826_0_108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34379c6d826_0_108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34379c6d826_0_108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4379c6d826_0_108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" name="Google Shape;624;g34379c6d826_0_108"/>
          <p:cNvSpPr txBox="1"/>
          <p:nvPr>
            <p:ph idx="4294967295" type="body"/>
          </p:nvPr>
        </p:nvSpPr>
        <p:spPr>
          <a:xfrm>
            <a:off x="9692625" y="5457300"/>
            <a:ext cx="14163300" cy="50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Char char="●"/>
            </a:pPr>
            <a:r>
              <a:rPr lang="en-US" sz="4400">
                <a:solidFill>
                  <a:srgbClr val="434343"/>
                </a:solidFill>
              </a:rPr>
              <a:t>Prepare and Update for New Android Versions</a:t>
            </a:r>
            <a:endParaRPr sz="4400">
              <a:solidFill>
                <a:srgbClr val="434343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Char char="●"/>
            </a:pPr>
            <a:r>
              <a:rPr lang="en-US" sz="4400">
                <a:solidFill>
                  <a:srgbClr val="434343"/>
                </a:solidFill>
              </a:rPr>
              <a:t>Update Libraries and Dependencies</a:t>
            </a:r>
            <a:endParaRPr sz="4400">
              <a:solidFill>
                <a:srgbClr val="434343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Char char="●"/>
            </a:pPr>
            <a:r>
              <a:rPr lang="en-US" sz="4400">
                <a:solidFill>
                  <a:srgbClr val="434343"/>
                </a:solidFill>
              </a:rPr>
              <a:t>Continuous development of new features</a:t>
            </a:r>
            <a:endParaRPr sz="4400">
              <a:solidFill>
                <a:srgbClr val="434343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Char char="●"/>
            </a:pPr>
            <a:r>
              <a:rPr lang="en-US" sz="4400">
                <a:solidFill>
                  <a:srgbClr val="434343"/>
                </a:solidFill>
              </a:rPr>
              <a:t>Collect feedback from users and use crash reporting tools (e.g., Crashlytics) to identify and fix issues.</a:t>
            </a:r>
            <a:endParaRPr sz="4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434343"/>
              </a:solidFill>
            </a:endParaRPr>
          </a:p>
        </p:txBody>
      </p:sp>
      <p:sp>
        <p:nvSpPr>
          <p:cNvPr id="625" name="Google Shape;625;g34379c6d826_0_108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Maintanance</a:t>
            </a:r>
            <a:endParaRPr>
              <a:solidFill>
                <a:srgbClr val="4285F4"/>
              </a:solidFill>
            </a:endParaRPr>
          </a:p>
        </p:txBody>
      </p:sp>
      <p:pic>
        <p:nvPicPr>
          <p:cNvPr id="626" name="Google Shape;626;g34379c6d826_0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34379c6d826_0_108"/>
          <p:cNvSpPr/>
          <p:nvPr/>
        </p:nvSpPr>
        <p:spPr>
          <a:xfrm flipH="1" rot="8626780">
            <a:off x="794529" y="5248173"/>
            <a:ext cx="4551592" cy="2427215"/>
          </a:xfrm>
          <a:custGeom>
            <a:rect b="b" l="l" r="r" t="t"/>
            <a:pathLst>
              <a:path extrusionOk="0" h="120000" w="120000">
                <a:moveTo>
                  <a:pt x="59600" y="118472"/>
                </a:moveTo>
                <a:lnTo>
                  <a:pt x="58450" y="118127"/>
                </a:lnTo>
                <a:lnTo>
                  <a:pt x="56855" y="117450"/>
                </a:lnTo>
                <a:lnTo>
                  <a:pt x="55083" y="116938"/>
                </a:lnTo>
                <a:lnTo>
                  <a:pt x="53933" y="116261"/>
                </a:lnTo>
                <a:lnTo>
                  <a:pt x="52516" y="115583"/>
                </a:lnTo>
                <a:lnTo>
                  <a:pt x="51188" y="114733"/>
                </a:lnTo>
                <a:lnTo>
                  <a:pt x="49772" y="114388"/>
                </a:lnTo>
                <a:lnTo>
                  <a:pt x="48622" y="113372"/>
                </a:lnTo>
                <a:lnTo>
                  <a:pt x="47205" y="112522"/>
                </a:lnTo>
                <a:lnTo>
                  <a:pt x="45433" y="110988"/>
                </a:lnTo>
                <a:lnTo>
                  <a:pt x="44105" y="109972"/>
                </a:lnTo>
                <a:lnTo>
                  <a:pt x="42688" y="108783"/>
                </a:lnTo>
                <a:lnTo>
                  <a:pt x="41094" y="107761"/>
                </a:lnTo>
                <a:lnTo>
                  <a:pt x="39500" y="106233"/>
                </a:lnTo>
                <a:lnTo>
                  <a:pt x="38172" y="104700"/>
                </a:lnTo>
                <a:lnTo>
                  <a:pt x="37016" y="103172"/>
                </a:lnTo>
                <a:lnTo>
                  <a:pt x="35777" y="102155"/>
                </a:lnTo>
                <a:lnTo>
                  <a:pt x="34627" y="100283"/>
                </a:lnTo>
                <a:lnTo>
                  <a:pt x="33211" y="98755"/>
                </a:lnTo>
                <a:lnTo>
                  <a:pt x="31883" y="97222"/>
                </a:lnTo>
                <a:lnTo>
                  <a:pt x="30466" y="95355"/>
                </a:lnTo>
                <a:lnTo>
                  <a:pt x="29311" y="93483"/>
                </a:lnTo>
                <a:lnTo>
                  <a:pt x="28161" y="92122"/>
                </a:lnTo>
                <a:lnTo>
                  <a:pt x="24622" y="86005"/>
                </a:lnTo>
                <a:lnTo>
                  <a:pt x="22850" y="82777"/>
                </a:lnTo>
                <a:lnTo>
                  <a:pt x="21077" y="79038"/>
                </a:lnTo>
                <a:lnTo>
                  <a:pt x="19838" y="76316"/>
                </a:lnTo>
                <a:lnTo>
                  <a:pt x="18511" y="73088"/>
                </a:lnTo>
                <a:lnTo>
                  <a:pt x="16916" y="69688"/>
                </a:lnTo>
                <a:lnTo>
                  <a:pt x="15500" y="66288"/>
                </a:lnTo>
                <a:lnTo>
                  <a:pt x="14344" y="62550"/>
                </a:lnTo>
                <a:lnTo>
                  <a:pt x="12750" y="58472"/>
                </a:lnTo>
                <a:lnTo>
                  <a:pt x="0" y="73088"/>
                </a:lnTo>
                <a:lnTo>
                  <a:pt x="12577" y="0"/>
                </a:lnTo>
                <a:lnTo>
                  <a:pt x="53666" y="13766"/>
                </a:lnTo>
                <a:lnTo>
                  <a:pt x="39938" y="28727"/>
                </a:lnTo>
                <a:lnTo>
                  <a:pt x="40916" y="31616"/>
                </a:lnTo>
                <a:lnTo>
                  <a:pt x="42333" y="34672"/>
                </a:lnTo>
                <a:lnTo>
                  <a:pt x="43483" y="37222"/>
                </a:lnTo>
                <a:lnTo>
                  <a:pt x="44633" y="39944"/>
                </a:lnTo>
                <a:lnTo>
                  <a:pt x="45872" y="41811"/>
                </a:lnTo>
                <a:lnTo>
                  <a:pt x="46850" y="44022"/>
                </a:lnTo>
                <a:lnTo>
                  <a:pt x="48177" y="45894"/>
                </a:lnTo>
                <a:lnTo>
                  <a:pt x="49594" y="47761"/>
                </a:lnTo>
                <a:lnTo>
                  <a:pt x="51188" y="49972"/>
                </a:lnTo>
                <a:lnTo>
                  <a:pt x="52516" y="51838"/>
                </a:lnTo>
                <a:lnTo>
                  <a:pt x="53666" y="52861"/>
                </a:lnTo>
                <a:lnTo>
                  <a:pt x="55438" y="54733"/>
                </a:lnTo>
                <a:lnTo>
                  <a:pt x="56855" y="55922"/>
                </a:lnTo>
                <a:lnTo>
                  <a:pt x="58272" y="56600"/>
                </a:lnTo>
                <a:lnTo>
                  <a:pt x="59600" y="57788"/>
                </a:lnTo>
                <a:lnTo>
                  <a:pt x="61550" y="58472"/>
                </a:lnTo>
                <a:lnTo>
                  <a:pt x="63500" y="59322"/>
                </a:lnTo>
                <a:lnTo>
                  <a:pt x="65533" y="59661"/>
                </a:lnTo>
                <a:lnTo>
                  <a:pt x="68455" y="60000"/>
                </a:lnTo>
                <a:lnTo>
                  <a:pt x="72355" y="60000"/>
                </a:lnTo>
                <a:lnTo>
                  <a:pt x="75366" y="59322"/>
                </a:lnTo>
                <a:lnTo>
                  <a:pt x="78111" y="58127"/>
                </a:lnTo>
                <a:lnTo>
                  <a:pt x="81033" y="56261"/>
                </a:lnTo>
                <a:lnTo>
                  <a:pt x="83777" y="54050"/>
                </a:lnTo>
                <a:lnTo>
                  <a:pt x="86522" y="51500"/>
                </a:lnTo>
                <a:lnTo>
                  <a:pt x="89094" y="48444"/>
                </a:lnTo>
                <a:lnTo>
                  <a:pt x="91483" y="44361"/>
                </a:lnTo>
                <a:lnTo>
                  <a:pt x="120000" y="75638"/>
                </a:lnTo>
                <a:lnTo>
                  <a:pt x="118850" y="78188"/>
                </a:lnTo>
                <a:lnTo>
                  <a:pt x="117255" y="81244"/>
                </a:lnTo>
                <a:lnTo>
                  <a:pt x="115838" y="83794"/>
                </a:lnTo>
                <a:lnTo>
                  <a:pt x="114511" y="86516"/>
                </a:lnTo>
                <a:lnTo>
                  <a:pt x="113094" y="88727"/>
                </a:lnTo>
                <a:lnTo>
                  <a:pt x="111322" y="91616"/>
                </a:lnTo>
                <a:lnTo>
                  <a:pt x="109994" y="93483"/>
                </a:lnTo>
                <a:lnTo>
                  <a:pt x="108400" y="95694"/>
                </a:lnTo>
                <a:lnTo>
                  <a:pt x="106627" y="98072"/>
                </a:lnTo>
                <a:lnTo>
                  <a:pt x="105033" y="100283"/>
                </a:lnTo>
                <a:lnTo>
                  <a:pt x="103261" y="102155"/>
                </a:lnTo>
                <a:lnTo>
                  <a:pt x="101666" y="104022"/>
                </a:lnTo>
                <a:lnTo>
                  <a:pt x="100161" y="105383"/>
                </a:lnTo>
                <a:lnTo>
                  <a:pt x="96622" y="108783"/>
                </a:lnTo>
                <a:lnTo>
                  <a:pt x="94583" y="110311"/>
                </a:lnTo>
                <a:lnTo>
                  <a:pt x="92455" y="112183"/>
                </a:lnTo>
                <a:lnTo>
                  <a:pt x="90688" y="113372"/>
                </a:lnTo>
                <a:lnTo>
                  <a:pt x="89094" y="114388"/>
                </a:lnTo>
                <a:lnTo>
                  <a:pt x="87322" y="115583"/>
                </a:lnTo>
                <a:lnTo>
                  <a:pt x="83777" y="116938"/>
                </a:lnTo>
                <a:lnTo>
                  <a:pt x="81655" y="117788"/>
                </a:lnTo>
                <a:lnTo>
                  <a:pt x="79705" y="118472"/>
                </a:lnTo>
                <a:lnTo>
                  <a:pt x="77488" y="118811"/>
                </a:lnTo>
                <a:lnTo>
                  <a:pt x="75366" y="119661"/>
                </a:lnTo>
                <a:lnTo>
                  <a:pt x="73594" y="119661"/>
                </a:lnTo>
                <a:lnTo>
                  <a:pt x="71377" y="120000"/>
                </a:lnTo>
                <a:lnTo>
                  <a:pt x="69077" y="120000"/>
                </a:lnTo>
                <a:lnTo>
                  <a:pt x="67305" y="119661"/>
                </a:lnTo>
                <a:lnTo>
                  <a:pt x="65266" y="119661"/>
                </a:lnTo>
                <a:lnTo>
                  <a:pt x="63144" y="119322"/>
                </a:lnTo>
                <a:lnTo>
                  <a:pt x="61372" y="118811"/>
                </a:lnTo>
                <a:lnTo>
                  <a:pt x="59600" y="118472"/>
                </a:lnTo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34379c6d826_0_108"/>
          <p:cNvSpPr/>
          <p:nvPr/>
        </p:nvSpPr>
        <p:spPr>
          <a:xfrm flipH="1" rot="8626851">
            <a:off x="4302725" y="4546158"/>
            <a:ext cx="2530483" cy="438310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2300" y="188"/>
                </a:lnTo>
                <a:lnTo>
                  <a:pt x="5133" y="377"/>
                </a:lnTo>
                <a:lnTo>
                  <a:pt x="8494" y="850"/>
                </a:lnTo>
                <a:lnTo>
                  <a:pt x="11327" y="1227"/>
                </a:lnTo>
                <a:lnTo>
                  <a:pt x="13983" y="1694"/>
                </a:lnTo>
                <a:lnTo>
                  <a:pt x="16283" y="2072"/>
                </a:lnTo>
                <a:lnTo>
                  <a:pt x="19116" y="2544"/>
                </a:lnTo>
                <a:lnTo>
                  <a:pt x="21772" y="2922"/>
                </a:lnTo>
                <a:lnTo>
                  <a:pt x="24422" y="3583"/>
                </a:lnTo>
                <a:lnTo>
                  <a:pt x="27611" y="4150"/>
                </a:lnTo>
                <a:lnTo>
                  <a:pt x="30266" y="4805"/>
                </a:lnTo>
                <a:lnTo>
                  <a:pt x="33450" y="5466"/>
                </a:lnTo>
                <a:lnTo>
                  <a:pt x="36461" y="6316"/>
                </a:lnTo>
                <a:lnTo>
                  <a:pt x="39294" y="6883"/>
                </a:lnTo>
                <a:lnTo>
                  <a:pt x="44600" y="8577"/>
                </a:lnTo>
                <a:lnTo>
                  <a:pt x="46900" y="9427"/>
                </a:lnTo>
                <a:lnTo>
                  <a:pt x="49377" y="10272"/>
                </a:lnTo>
                <a:lnTo>
                  <a:pt x="51683" y="11122"/>
                </a:lnTo>
                <a:lnTo>
                  <a:pt x="54688" y="12161"/>
                </a:lnTo>
                <a:lnTo>
                  <a:pt x="57166" y="13194"/>
                </a:lnTo>
                <a:lnTo>
                  <a:pt x="59822" y="14233"/>
                </a:lnTo>
                <a:lnTo>
                  <a:pt x="62122" y="15083"/>
                </a:lnTo>
                <a:lnTo>
                  <a:pt x="65661" y="16683"/>
                </a:lnTo>
                <a:lnTo>
                  <a:pt x="69555" y="18855"/>
                </a:lnTo>
                <a:lnTo>
                  <a:pt x="72566" y="20266"/>
                </a:lnTo>
                <a:lnTo>
                  <a:pt x="76105" y="22338"/>
                </a:lnTo>
                <a:lnTo>
                  <a:pt x="78405" y="23850"/>
                </a:lnTo>
                <a:lnTo>
                  <a:pt x="81238" y="25733"/>
                </a:lnTo>
                <a:lnTo>
                  <a:pt x="84250" y="27622"/>
                </a:lnTo>
                <a:lnTo>
                  <a:pt x="86550" y="29505"/>
                </a:lnTo>
                <a:lnTo>
                  <a:pt x="89377" y="31577"/>
                </a:lnTo>
                <a:lnTo>
                  <a:pt x="93983" y="35727"/>
                </a:lnTo>
                <a:lnTo>
                  <a:pt x="95927" y="37611"/>
                </a:lnTo>
                <a:lnTo>
                  <a:pt x="97877" y="40155"/>
                </a:lnTo>
                <a:lnTo>
                  <a:pt x="99822" y="42233"/>
                </a:lnTo>
                <a:lnTo>
                  <a:pt x="101416" y="44777"/>
                </a:lnTo>
                <a:lnTo>
                  <a:pt x="103361" y="47227"/>
                </a:lnTo>
                <a:lnTo>
                  <a:pt x="105311" y="50338"/>
                </a:lnTo>
                <a:lnTo>
                  <a:pt x="106372" y="53355"/>
                </a:lnTo>
                <a:lnTo>
                  <a:pt x="107966" y="56277"/>
                </a:lnTo>
                <a:lnTo>
                  <a:pt x="108672" y="59200"/>
                </a:lnTo>
                <a:lnTo>
                  <a:pt x="109555" y="62688"/>
                </a:lnTo>
                <a:lnTo>
                  <a:pt x="110266" y="66927"/>
                </a:lnTo>
                <a:lnTo>
                  <a:pt x="110266" y="73622"/>
                </a:lnTo>
                <a:lnTo>
                  <a:pt x="109555" y="76733"/>
                </a:lnTo>
                <a:lnTo>
                  <a:pt x="109205" y="79655"/>
                </a:lnTo>
                <a:lnTo>
                  <a:pt x="108316" y="82766"/>
                </a:lnTo>
                <a:lnTo>
                  <a:pt x="107255" y="85972"/>
                </a:lnTo>
                <a:lnTo>
                  <a:pt x="105661" y="89266"/>
                </a:lnTo>
                <a:lnTo>
                  <a:pt x="103361" y="92850"/>
                </a:lnTo>
                <a:lnTo>
                  <a:pt x="101416" y="95961"/>
                </a:lnTo>
                <a:lnTo>
                  <a:pt x="99116" y="99072"/>
                </a:lnTo>
                <a:lnTo>
                  <a:pt x="96283" y="102183"/>
                </a:lnTo>
                <a:lnTo>
                  <a:pt x="93272" y="105200"/>
                </a:lnTo>
                <a:lnTo>
                  <a:pt x="120000" y="113494"/>
                </a:lnTo>
                <a:lnTo>
                  <a:pt x="37700" y="120000"/>
                </a:lnTo>
                <a:lnTo>
                  <a:pt x="7433" y="79277"/>
                </a:lnTo>
                <a:lnTo>
                  <a:pt x="39294" y="88233"/>
                </a:lnTo>
                <a:lnTo>
                  <a:pt x="42300" y="85688"/>
                </a:lnTo>
                <a:lnTo>
                  <a:pt x="43894" y="83238"/>
                </a:lnTo>
                <a:lnTo>
                  <a:pt x="45838" y="80877"/>
                </a:lnTo>
                <a:lnTo>
                  <a:pt x="46900" y="78427"/>
                </a:lnTo>
                <a:lnTo>
                  <a:pt x="47788" y="76072"/>
                </a:lnTo>
                <a:lnTo>
                  <a:pt x="48138" y="73811"/>
                </a:lnTo>
                <a:lnTo>
                  <a:pt x="48494" y="71455"/>
                </a:lnTo>
                <a:lnTo>
                  <a:pt x="48494" y="69377"/>
                </a:lnTo>
                <a:lnTo>
                  <a:pt x="48138" y="66644"/>
                </a:lnTo>
                <a:lnTo>
                  <a:pt x="47788" y="64005"/>
                </a:lnTo>
                <a:lnTo>
                  <a:pt x="46550" y="61083"/>
                </a:lnTo>
                <a:lnTo>
                  <a:pt x="45488" y="58727"/>
                </a:lnTo>
                <a:lnTo>
                  <a:pt x="43538" y="55994"/>
                </a:lnTo>
                <a:lnTo>
                  <a:pt x="41944" y="53733"/>
                </a:lnTo>
                <a:lnTo>
                  <a:pt x="39644" y="51655"/>
                </a:lnTo>
                <a:lnTo>
                  <a:pt x="37700" y="49961"/>
                </a:lnTo>
                <a:lnTo>
                  <a:pt x="35750" y="48544"/>
                </a:lnTo>
                <a:lnTo>
                  <a:pt x="33805" y="47038"/>
                </a:lnTo>
                <a:lnTo>
                  <a:pt x="31861" y="45811"/>
                </a:lnTo>
                <a:lnTo>
                  <a:pt x="29555" y="44305"/>
                </a:lnTo>
                <a:lnTo>
                  <a:pt x="27255" y="43266"/>
                </a:lnTo>
                <a:lnTo>
                  <a:pt x="24777" y="41855"/>
                </a:lnTo>
                <a:lnTo>
                  <a:pt x="22833" y="40722"/>
                </a:lnTo>
                <a:lnTo>
                  <a:pt x="20177" y="39683"/>
                </a:lnTo>
                <a:lnTo>
                  <a:pt x="16638" y="38650"/>
                </a:lnTo>
                <a:lnTo>
                  <a:pt x="13983" y="37611"/>
                </a:lnTo>
                <a:lnTo>
                  <a:pt x="11683" y="37044"/>
                </a:lnTo>
                <a:lnTo>
                  <a:pt x="8138" y="35916"/>
                </a:lnTo>
                <a:lnTo>
                  <a:pt x="5133" y="35161"/>
                </a:lnTo>
                <a:lnTo>
                  <a:pt x="0" y="34311"/>
                </a:lnTo>
                <a:lnTo>
                  <a:pt x="0" y="0"/>
                </a:lnTo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34379c6d826_0_108"/>
          <p:cNvSpPr/>
          <p:nvPr/>
        </p:nvSpPr>
        <p:spPr>
          <a:xfrm flipH="1" rot="8627120">
            <a:off x="2487910" y="6839856"/>
            <a:ext cx="3184768" cy="3880454"/>
          </a:xfrm>
          <a:custGeom>
            <a:rect b="b" l="l" r="r" t="t"/>
            <a:pathLst>
              <a:path extrusionOk="0" h="120000" w="120000">
                <a:moveTo>
                  <a:pt x="74338" y="17500"/>
                </a:moveTo>
                <a:lnTo>
                  <a:pt x="72800" y="17811"/>
                </a:lnTo>
                <a:lnTo>
                  <a:pt x="70444" y="18227"/>
                </a:lnTo>
                <a:lnTo>
                  <a:pt x="68316" y="18644"/>
                </a:lnTo>
                <a:lnTo>
                  <a:pt x="66783" y="18961"/>
                </a:lnTo>
                <a:lnTo>
                  <a:pt x="65016" y="19377"/>
                </a:lnTo>
                <a:lnTo>
                  <a:pt x="63361" y="19894"/>
                </a:lnTo>
                <a:lnTo>
                  <a:pt x="61594" y="20311"/>
                </a:lnTo>
                <a:lnTo>
                  <a:pt x="59705" y="20727"/>
                </a:lnTo>
                <a:lnTo>
                  <a:pt x="57933" y="21461"/>
                </a:lnTo>
                <a:lnTo>
                  <a:pt x="55577" y="22188"/>
                </a:lnTo>
                <a:lnTo>
                  <a:pt x="53688" y="22811"/>
                </a:lnTo>
                <a:lnTo>
                  <a:pt x="51916" y="23544"/>
                </a:lnTo>
                <a:lnTo>
                  <a:pt x="49794" y="24477"/>
                </a:lnTo>
                <a:lnTo>
                  <a:pt x="47788" y="25416"/>
                </a:lnTo>
                <a:lnTo>
                  <a:pt x="45900" y="26044"/>
                </a:lnTo>
                <a:lnTo>
                  <a:pt x="42833" y="27916"/>
                </a:lnTo>
                <a:lnTo>
                  <a:pt x="41177" y="28855"/>
                </a:lnTo>
                <a:lnTo>
                  <a:pt x="39411" y="29794"/>
                </a:lnTo>
                <a:lnTo>
                  <a:pt x="37522" y="30938"/>
                </a:lnTo>
                <a:lnTo>
                  <a:pt x="35750" y="32083"/>
                </a:lnTo>
                <a:lnTo>
                  <a:pt x="34216" y="33227"/>
                </a:lnTo>
                <a:lnTo>
                  <a:pt x="32566" y="34166"/>
                </a:lnTo>
                <a:lnTo>
                  <a:pt x="30205" y="36044"/>
                </a:lnTo>
                <a:lnTo>
                  <a:pt x="27611" y="38127"/>
                </a:lnTo>
                <a:lnTo>
                  <a:pt x="25605" y="39688"/>
                </a:lnTo>
                <a:lnTo>
                  <a:pt x="23244" y="42188"/>
                </a:lnTo>
                <a:lnTo>
                  <a:pt x="21711" y="43855"/>
                </a:lnTo>
                <a:lnTo>
                  <a:pt x="19822" y="45727"/>
                </a:lnTo>
                <a:lnTo>
                  <a:pt x="17700" y="48022"/>
                </a:lnTo>
                <a:lnTo>
                  <a:pt x="16166" y="50105"/>
                </a:lnTo>
                <a:lnTo>
                  <a:pt x="14394" y="52394"/>
                </a:lnTo>
                <a:lnTo>
                  <a:pt x="12744" y="54688"/>
                </a:lnTo>
                <a:lnTo>
                  <a:pt x="11211" y="57188"/>
                </a:lnTo>
                <a:lnTo>
                  <a:pt x="9911" y="59272"/>
                </a:lnTo>
                <a:lnTo>
                  <a:pt x="8377" y="61872"/>
                </a:lnTo>
                <a:lnTo>
                  <a:pt x="7077" y="64372"/>
                </a:lnTo>
                <a:lnTo>
                  <a:pt x="6016" y="66877"/>
                </a:lnTo>
                <a:lnTo>
                  <a:pt x="3655" y="73122"/>
                </a:lnTo>
                <a:lnTo>
                  <a:pt x="2594" y="76355"/>
                </a:lnTo>
                <a:lnTo>
                  <a:pt x="1772" y="79894"/>
                </a:lnTo>
                <a:lnTo>
                  <a:pt x="1300" y="83127"/>
                </a:lnTo>
                <a:lnTo>
                  <a:pt x="827" y="86772"/>
                </a:lnTo>
                <a:lnTo>
                  <a:pt x="233" y="91666"/>
                </a:lnTo>
                <a:lnTo>
                  <a:pt x="0" y="95105"/>
                </a:lnTo>
                <a:lnTo>
                  <a:pt x="233" y="98750"/>
                </a:lnTo>
                <a:lnTo>
                  <a:pt x="472" y="102188"/>
                </a:lnTo>
                <a:lnTo>
                  <a:pt x="1061" y="105416"/>
                </a:lnTo>
                <a:lnTo>
                  <a:pt x="1533" y="108955"/>
                </a:lnTo>
                <a:lnTo>
                  <a:pt x="2361" y="112394"/>
                </a:lnTo>
                <a:lnTo>
                  <a:pt x="3422" y="116038"/>
                </a:lnTo>
                <a:lnTo>
                  <a:pt x="4722" y="120000"/>
                </a:lnTo>
                <a:lnTo>
                  <a:pt x="12505" y="98333"/>
                </a:lnTo>
                <a:lnTo>
                  <a:pt x="42477" y="102916"/>
                </a:lnTo>
                <a:lnTo>
                  <a:pt x="42005" y="98955"/>
                </a:lnTo>
                <a:lnTo>
                  <a:pt x="41772" y="96666"/>
                </a:lnTo>
                <a:lnTo>
                  <a:pt x="41772" y="90938"/>
                </a:lnTo>
                <a:lnTo>
                  <a:pt x="42244" y="88127"/>
                </a:lnTo>
                <a:lnTo>
                  <a:pt x="42833" y="84894"/>
                </a:lnTo>
                <a:lnTo>
                  <a:pt x="43777" y="82394"/>
                </a:lnTo>
                <a:lnTo>
                  <a:pt x="45072" y="79372"/>
                </a:lnTo>
                <a:lnTo>
                  <a:pt x="46133" y="76872"/>
                </a:lnTo>
                <a:lnTo>
                  <a:pt x="47788" y="74583"/>
                </a:lnTo>
                <a:lnTo>
                  <a:pt x="49083" y="72705"/>
                </a:lnTo>
                <a:lnTo>
                  <a:pt x="50027" y="71038"/>
                </a:lnTo>
                <a:lnTo>
                  <a:pt x="51444" y="69688"/>
                </a:lnTo>
                <a:lnTo>
                  <a:pt x="52977" y="68122"/>
                </a:lnTo>
                <a:lnTo>
                  <a:pt x="54511" y="66461"/>
                </a:lnTo>
                <a:lnTo>
                  <a:pt x="56044" y="65311"/>
                </a:lnTo>
                <a:lnTo>
                  <a:pt x="57344" y="63955"/>
                </a:lnTo>
                <a:lnTo>
                  <a:pt x="58994" y="62811"/>
                </a:lnTo>
                <a:lnTo>
                  <a:pt x="60766" y="61355"/>
                </a:lnTo>
                <a:lnTo>
                  <a:pt x="63127" y="60205"/>
                </a:lnTo>
                <a:lnTo>
                  <a:pt x="65016" y="59061"/>
                </a:lnTo>
                <a:lnTo>
                  <a:pt x="66550" y="58333"/>
                </a:lnTo>
                <a:lnTo>
                  <a:pt x="68555" y="57188"/>
                </a:lnTo>
                <a:lnTo>
                  <a:pt x="70677" y="56561"/>
                </a:lnTo>
                <a:lnTo>
                  <a:pt x="72566" y="56038"/>
                </a:lnTo>
                <a:lnTo>
                  <a:pt x="74338" y="55416"/>
                </a:lnTo>
                <a:lnTo>
                  <a:pt x="76933" y="54894"/>
                </a:lnTo>
                <a:lnTo>
                  <a:pt x="79527" y="54477"/>
                </a:lnTo>
                <a:lnTo>
                  <a:pt x="82122" y="54272"/>
                </a:lnTo>
                <a:lnTo>
                  <a:pt x="84838" y="53955"/>
                </a:lnTo>
                <a:lnTo>
                  <a:pt x="86372" y="53955"/>
                </a:lnTo>
                <a:lnTo>
                  <a:pt x="86372" y="73333"/>
                </a:lnTo>
                <a:lnTo>
                  <a:pt x="120000" y="37394"/>
                </a:lnTo>
                <a:lnTo>
                  <a:pt x="86372" y="0"/>
                </a:lnTo>
                <a:lnTo>
                  <a:pt x="86372" y="16877"/>
                </a:lnTo>
                <a:lnTo>
                  <a:pt x="84483" y="16877"/>
                </a:lnTo>
                <a:lnTo>
                  <a:pt x="81888" y="17083"/>
                </a:lnTo>
                <a:lnTo>
                  <a:pt x="79294" y="17083"/>
                </a:lnTo>
                <a:lnTo>
                  <a:pt x="76694" y="17294"/>
                </a:lnTo>
                <a:lnTo>
                  <a:pt x="74338" y="17500"/>
                </a:lnTo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34379c6d826_0_108"/>
          <p:cNvSpPr/>
          <p:nvPr/>
        </p:nvSpPr>
        <p:spPr>
          <a:xfrm rot="4500857">
            <a:off x="4456351" y="6361002"/>
            <a:ext cx="2691642" cy="1069294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0" lIns="325000" spcFirstLastPara="1" rIns="325000" wrap="square" tIns="32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lang="en-US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Deploy</a:t>
            </a:r>
            <a:endParaRPr b="0" i="0" sz="2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1" name="Google Shape;631;g34379c6d826_0_108"/>
          <p:cNvSpPr/>
          <p:nvPr/>
        </p:nvSpPr>
        <p:spPr>
          <a:xfrm rot="-3601191">
            <a:off x="1369153" y="5794862"/>
            <a:ext cx="2691415" cy="10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0" lIns="325000" spcFirstLastPara="1" rIns="325000" wrap="square" tIns="32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lang="en-US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Develop</a:t>
            </a:r>
            <a:endParaRPr b="0" i="0" sz="2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2" name="Google Shape;632;g34379c6d826_0_108"/>
          <p:cNvSpPr/>
          <p:nvPr/>
        </p:nvSpPr>
        <p:spPr>
          <a:xfrm rot="899143">
            <a:off x="2193135" y="8577901"/>
            <a:ext cx="2691642" cy="1069294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0" lIns="325000" spcFirstLastPara="1" rIns="325000" wrap="square" tIns="32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lang="en-US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Test</a:t>
            </a:r>
            <a:endParaRPr b="0" i="0" sz="2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342bd1542a2_0_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342bd1542a2_0_541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342bd1542a2_0_541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g342bd1542a2_0_5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g342bd1542a2_0_541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642" name="Google Shape;642;g342bd1542a2_0_541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342bd1542a2_0_541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342bd1542a2_0_541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342bd1542a2_0_541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342bd1542a2_0_541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7" name="Google Shape;647;g342bd1542a2_0_541"/>
          <p:cNvSpPr txBox="1"/>
          <p:nvPr>
            <p:ph idx="4294967295" type="body"/>
          </p:nvPr>
        </p:nvSpPr>
        <p:spPr>
          <a:xfrm>
            <a:off x="2193475" y="4336850"/>
            <a:ext cx="17867700" cy="7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Arial"/>
              <a:buChar char="●"/>
            </a:pPr>
            <a:r>
              <a:rPr lang="en-US">
                <a:solidFill>
                  <a:srgbClr val="434343"/>
                </a:solidFill>
              </a:rPr>
              <a:t>Prepare the application for the release - Checklist</a:t>
            </a:r>
            <a:endParaRPr sz="4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Arial"/>
              <a:buChar char="●"/>
            </a:pPr>
            <a:r>
              <a:rPr lang="en-US">
                <a:solidFill>
                  <a:srgbClr val="434343"/>
                </a:solidFill>
              </a:rPr>
              <a:t>Build signed release 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>
                <a:solidFill>
                  <a:srgbClr val="434343"/>
                </a:solidFill>
              </a:rPr>
              <a:t>Upload for internal testing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>
                <a:solidFill>
                  <a:srgbClr val="434343"/>
                </a:solidFill>
              </a:rPr>
              <a:t>Create Google Play Account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>
                <a:solidFill>
                  <a:srgbClr val="434343"/>
                </a:solidFill>
              </a:rPr>
              <a:t>Prepare store listing with all mandatory application info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>
                <a:solidFill>
                  <a:srgbClr val="434343"/>
                </a:solidFill>
              </a:rPr>
              <a:t>Publish to test (optional)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>
                <a:solidFill>
                  <a:srgbClr val="434343"/>
                </a:solidFill>
              </a:rPr>
              <a:t>Release 🎉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>
                <a:solidFill>
                  <a:srgbClr val="434343"/>
                </a:solidFill>
              </a:rPr>
              <a:t>Monitor &amp; Maintain </a:t>
            </a:r>
            <a:r>
              <a:rPr lang="en-US">
                <a:solidFill>
                  <a:srgbClr val="434343"/>
                </a:solidFill>
              </a:rPr>
              <a:t>😎</a:t>
            </a:r>
            <a:endParaRPr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48" name="Google Shape;648;g342bd1542a2_0_541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Summary</a:t>
            </a:r>
            <a:endParaRPr>
              <a:solidFill>
                <a:srgbClr val="4285F4"/>
              </a:solidFill>
            </a:endParaRPr>
          </a:p>
        </p:txBody>
      </p:sp>
      <p:pic>
        <p:nvPicPr>
          <p:cNvPr id="649" name="Google Shape;649;g342bd1542a2_0_5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g33bb82017d0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33bb82017d0_0_37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33bb82017d0_0_37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g33bb82017d0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g33bb82017d0_0_37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659" name="Google Shape;659;g33bb82017d0_0_37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33bb82017d0_0_37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33bb82017d0_0_37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33bb82017d0_0_37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33bb82017d0_0_37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" name="Google Shape;664;g33bb82017d0_0_37"/>
          <p:cNvSpPr txBox="1"/>
          <p:nvPr>
            <p:ph idx="4294967295" type="body"/>
          </p:nvPr>
        </p:nvSpPr>
        <p:spPr>
          <a:xfrm>
            <a:off x="2193475" y="4984575"/>
            <a:ext cx="17867700" cy="7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linkClick r:id="rId5"/>
              </a:rPr>
              <a:t>Play App Signing</a:t>
            </a:r>
            <a:endParaRPr sz="4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linkClick r:id="rId6"/>
              </a:rPr>
              <a:t>Android App Bundles</a:t>
            </a:r>
            <a:endParaRPr sz="4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linkClick r:id="rId7"/>
              </a:rPr>
              <a:t>Firebase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 u="sng">
                <a:solidFill>
                  <a:schemeClr val="hlink"/>
                </a:solidFill>
                <a:hlinkClick r:id="rId8"/>
              </a:rPr>
              <a:t>Google Play Console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65" name="Google Shape;665;g33bb82017d0_0_37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Literature</a:t>
            </a:r>
            <a:endParaRPr>
              <a:solidFill>
                <a:srgbClr val="4285F4"/>
              </a:solidFill>
            </a:endParaRPr>
          </a:p>
        </p:txBody>
      </p:sp>
      <p:pic>
        <p:nvPicPr>
          <p:cNvPr id="666" name="Google Shape;666;g33bb82017d0_0_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bb82017d0_0_33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>
                <a:solidFill>
                  <a:srgbClr val="FFFFFF"/>
                </a:solidFill>
              </a:rPr>
              <a:t>Q&amp;A 🙋‍♀️ 🙋‍♂️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6"/>
          <p:cNvPicPr preferRelativeResize="0"/>
          <p:nvPr/>
        </p:nvPicPr>
        <p:blipFill rotWithShape="1">
          <a:blip r:embed="rId3">
            <a:alphaModFix/>
          </a:blip>
          <a:srcRect b="0" l="39" r="28" t="0"/>
          <a:stretch/>
        </p:blipFill>
        <p:spPr>
          <a:xfrm>
            <a:off x="0" y="0"/>
            <a:ext cx="24384004" cy="13728691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6"/>
          <p:cNvSpPr txBox="1"/>
          <p:nvPr/>
        </p:nvSpPr>
        <p:spPr>
          <a:xfrm>
            <a:off x="10226001" y="8401825"/>
            <a:ext cx="39648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202124"/>
                </a:solidFill>
              </a:rPr>
              <a:t>Goran Luketić</a:t>
            </a:r>
            <a:endParaRPr sz="2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202124"/>
                </a:solidFill>
              </a:rPr>
              <a:t>GDG Osijek</a:t>
            </a:r>
            <a:endParaRPr sz="2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202124"/>
                </a:solidFill>
              </a:rPr>
              <a:t>Head of Development @COBE</a:t>
            </a:r>
            <a:endParaRPr sz="2000">
              <a:solidFill>
                <a:srgbClr val="202124"/>
              </a:solidFill>
            </a:endParaRPr>
          </a:p>
        </p:txBody>
      </p:sp>
      <p:sp>
        <p:nvSpPr>
          <p:cNvPr id="678" name="Google Shape;678;p16"/>
          <p:cNvSpPr txBox="1"/>
          <p:nvPr>
            <p:ph idx="4294967295" type="subTitle"/>
          </p:nvPr>
        </p:nvSpPr>
        <p:spPr>
          <a:xfrm>
            <a:off x="8233850" y="6095425"/>
            <a:ext cx="12987900" cy="21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b="0" i="0" lang="en-US" sz="100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0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1750" y="4277375"/>
            <a:ext cx="250242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6"/>
          <p:cNvSpPr/>
          <p:nvPr/>
        </p:nvSpPr>
        <p:spPr>
          <a:xfrm>
            <a:off x="15260825" y="9160525"/>
            <a:ext cx="6811800" cy="22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1" name="Google Shape;68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600" y="1608488"/>
            <a:ext cx="4440776" cy="6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6"/>
          <p:cNvPicPr preferRelativeResize="0"/>
          <p:nvPr/>
        </p:nvPicPr>
        <p:blipFill rotWithShape="1">
          <a:blip r:embed="rId6">
            <a:alphaModFix/>
          </a:blip>
          <a:srcRect b="37562" l="18781" r="18781" t="0"/>
          <a:stretch/>
        </p:blipFill>
        <p:spPr>
          <a:xfrm>
            <a:off x="8438251" y="8510125"/>
            <a:ext cx="1411500" cy="141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2bd1542a2_0_472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>
                <a:solidFill>
                  <a:schemeClr val="lt1"/>
                </a:solidFill>
              </a:rPr>
              <a:t>Two simple steps</a:t>
            </a:r>
            <a:endParaRPr i="0" sz="80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2bd1542a2_0_476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736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AutoNum type="arabicPeriod"/>
            </a:pPr>
            <a:r>
              <a:rPr lang="en-US" sz="8000">
                <a:solidFill>
                  <a:schemeClr val="lt1"/>
                </a:solidFill>
              </a:rPr>
              <a:t>Prepare the application for the release 🛠️</a:t>
            </a:r>
            <a:endParaRPr sz="8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2bd1542a2_0_480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>
                <a:solidFill>
                  <a:schemeClr val="lt1"/>
                </a:solidFill>
              </a:rPr>
              <a:t>2. </a:t>
            </a:r>
            <a:r>
              <a:rPr lang="en-US" sz="8000">
                <a:solidFill>
                  <a:schemeClr val="lt1"/>
                </a:solidFill>
              </a:rPr>
              <a:t>Release the application to the users 🎉</a:t>
            </a:r>
            <a:endParaRPr sz="8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2bd1542a2_0_484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>
                <a:solidFill>
                  <a:srgbClr val="FFFFFF"/>
                </a:solidFill>
              </a:rPr>
              <a:t>Is it really</a:t>
            </a:r>
            <a:r>
              <a:rPr lang="en-US" sz="12000">
                <a:solidFill>
                  <a:srgbClr val="FFFFFF"/>
                </a:solidFill>
              </a:rPr>
              <a:t>? 🤔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342bd1542a2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42bd1542a2_0_45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42bd1542a2_0_45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342bd1542a2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342bd1542a2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g342bd1542a2_0_45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06" name="Google Shape;206;g342bd1542a2_0_45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342bd1542a2_0_45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342bd1542a2_0_45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342bd1542a2_0_45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342bd1542a2_0_45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g342bd1542a2_0_45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>
                <a:solidFill>
                  <a:srgbClr val="4285F4"/>
                </a:solidFill>
              </a:rPr>
              <a:t>How to start?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12" name="Google Shape;212;g342bd1542a2_0_45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Arial"/>
              <a:buNone/>
            </a:pPr>
            <a:r>
              <a:rPr lang="en-US">
                <a:solidFill>
                  <a:srgbClr val="4285F4"/>
                </a:solidFill>
              </a:rPr>
              <a:t>Questions that I might ask?</a:t>
            </a:r>
            <a:endParaRPr b="0" i="0" sz="40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42bd1542a2_0_45"/>
          <p:cNvSpPr txBox="1"/>
          <p:nvPr>
            <p:ph idx="4294967295" type="body"/>
          </p:nvPr>
        </p:nvSpPr>
        <p:spPr>
          <a:xfrm>
            <a:off x="1560925" y="4532725"/>
            <a:ext cx="20367600" cy="78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How should I build the app ready for release? 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Usually I run the app in Android Studio, where to find the file needed to upload. 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I have two options “</a:t>
            </a:r>
            <a:r>
              <a:rPr b="1" lang="en-US">
                <a:solidFill>
                  <a:srgbClr val="3F3F3F"/>
                </a:solidFill>
              </a:rPr>
              <a:t>build</a:t>
            </a:r>
            <a:r>
              <a:rPr lang="en-US">
                <a:solidFill>
                  <a:srgbClr val="3F3F3F"/>
                </a:solidFill>
              </a:rPr>
              <a:t>” and “</a:t>
            </a:r>
            <a:r>
              <a:rPr b="1" lang="en-US">
                <a:solidFill>
                  <a:srgbClr val="3F3F3F"/>
                </a:solidFill>
              </a:rPr>
              <a:t>build signed</a:t>
            </a:r>
            <a:r>
              <a:rPr lang="en-US">
                <a:solidFill>
                  <a:srgbClr val="3F3F3F"/>
                </a:solidFill>
              </a:rPr>
              <a:t>”. What is the difference?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●"/>
            </a:pPr>
            <a:r>
              <a:rPr lang="en-US">
                <a:solidFill>
                  <a:schemeClr val="accent3"/>
                </a:solidFill>
              </a:rPr>
              <a:t>I have two options </a:t>
            </a:r>
            <a:r>
              <a:rPr b="1" lang="en-US">
                <a:solidFill>
                  <a:schemeClr val="accent3"/>
                </a:solidFill>
              </a:rPr>
              <a:t>APK</a:t>
            </a:r>
            <a:r>
              <a:rPr lang="en-US">
                <a:solidFill>
                  <a:schemeClr val="accent3"/>
                </a:solidFill>
              </a:rPr>
              <a:t> and </a:t>
            </a:r>
            <a:r>
              <a:rPr b="1" lang="en-US">
                <a:solidFill>
                  <a:schemeClr val="accent3"/>
                </a:solidFill>
              </a:rPr>
              <a:t>AAB</a:t>
            </a:r>
            <a:r>
              <a:rPr lang="en-US">
                <a:solidFill>
                  <a:schemeClr val="accent3"/>
                </a:solidFill>
              </a:rPr>
              <a:t>? What to choose? 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Did I tested it enough? Does it work on multiple devices, Android versions or screen resolutions? 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chemeClr val="accent3"/>
                </a:solidFill>
              </a:rPr>
              <a:t>Can I deploy it to my friends, or family before release?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How can I monitor the performance and issues if they occur? 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>
                <a:solidFill>
                  <a:srgbClr val="3F3F3F"/>
                </a:solidFill>
              </a:rPr>
              <a:t>Can I deploy it for free?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